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8.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84" r:id="rId1"/>
    <p:sldMasterId id="2147483709" r:id="rId2"/>
    <p:sldMasterId id="2147483772" r:id="rId3"/>
    <p:sldMasterId id="2147483760" r:id="rId4"/>
    <p:sldMasterId id="2147483736" r:id="rId5"/>
    <p:sldMasterId id="2147483748" r:id="rId6"/>
    <p:sldMasterId id="2147483724" r:id="rId7"/>
  </p:sldMasterIdLst>
  <p:notesMasterIdLst>
    <p:notesMasterId r:id="rId41"/>
  </p:notesMasterIdLst>
  <p:handoutMasterIdLst>
    <p:handoutMasterId r:id="rId42"/>
  </p:handoutMasterIdLst>
  <p:sldIdLst>
    <p:sldId id="287" r:id="rId8"/>
    <p:sldId id="276" r:id="rId9"/>
    <p:sldId id="2063" r:id="rId10"/>
    <p:sldId id="2064" r:id="rId11"/>
    <p:sldId id="2065" r:id="rId12"/>
    <p:sldId id="2066" r:id="rId13"/>
    <p:sldId id="2067" r:id="rId14"/>
    <p:sldId id="2068" r:id="rId15"/>
    <p:sldId id="2069" r:id="rId16"/>
    <p:sldId id="2070" r:id="rId17"/>
    <p:sldId id="2071" r:id="rId18"/>
    <p:sldId id="2072" r:id="rId19"/>
    <p:sldId id="2073" r:id="rId20"/>
    <p:sldId id="2074" r:id="rId21"/>
    <p:sldId id="2104" r:id="rId22"/>
    <p:sldId id="2077" r:id="rId23"/>
    <p:sldId id="2078" r:id="rId24"/>
    <p:sldId id="2079" r:id="rId25"/>
    <p:sldId id="2080" r:id="rId26"/>
    <p:sldId id="2081" r:id="rId27"/>
    <p:sldId id="2082" r:id="rId28"/>
    <p:sldId id="2083" r:id="rId29"/>
    <p:sldId id="2086" r:id="rId30"/>
    <p:sldId id="2088" r:id="rId31"/>
    <p:sldId id="2089" r:id="rId32"/>
    <p:sldId id="2090" r:id="rId33"/>
    <p:sldId id="2102" r:id="rId34"/>
    <p:sldId id="2103" r:id="rId35"/>
    <p:sldId id="2093" r:id="rId36"/>
    <p:sldId id="2094" r:id="rId37"/>
    <p:sldId id="2095" r:id="rId38"/>
    <p:sldId id="2096" r:id="rId39"/>
    <p:sldId id="209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FFFFFF"/>
    <a:srgbClr val="3B3838"/>
    <a:srgbClr val="D9D9D9"/>
    <a:srgbClr val="302A19"/>
    <a:srgbClr val="00843B"/>
    <a:srgbClr val="A0BB31"/>
    <a:srgbClr val="D8D8D8"/>
    <a:srgbClr val="A6CE38"/>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90" autoAdjust="0"/>
    <p:restoredTop sz="95033" autoAdjust="0"/>
  </p:normalViewPr>
  <p:slideViewPr>
    <p:cSldViewPr snapToGrid="0">
      <p:cViewPr varScale="1">
        <p:scale>
          <a:sx n="63" d="100"/>
          <a:sy n="63" d="100"/>
        </p:scale>
        <p:origin x="808" y="32"/>
      </p:cViewPr>
      <p:guideLst>
        <p:guide orient="horz" pos="2160"/>
        <p:guide pos="3840"/>
      </p:guideLst>
    </p:cSldViewPr>
  </p:slideViewPr>
  <p:notesTextViewPr>
    <p:cViewPr>
      <p:scale>
        <a:sx n="75" d="100"/>
        <a:sy n="75" d="100"/>
      </p:scale>
      <p:origin x="0" y="0"/>
    </p:cViewPr>
  </p:notesText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handoutMaster" Target="handoutMasters/handout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FC3FD7-765C-D0A5-3D52-CD737B42B3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62D75220-18D0-6199-E30F-CA01BD6DA1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148B7C-0F16-4A19-B239-D74E05CE3AEF}" type="datetimeFigureOut">
              <a:rPr lang="en-IN" smtClean="0"/>
              <a:t>05-01-2026</a:t>
            </a:fld>
            <a:endParaRPr lang="en-IN"/>
          </a:p>
        </p:txBody>
      </p:sp>
      <p:sp>
        <p:nvSpPr>
          <p:cNvPr id="4" name="Footer Placeholder 3">
            <a:extLst>
              <a:ext uri="{FF2B5EF4-FFF2-40B4-BE49-F238E27FC236}">
                <a16:creationId xmlns:a16="http://schemas.microsoft.com/office/drawing/2014/main" id="{C2028294-E729-7BF2-F985-4BA83B3B48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DFF77458-8A9B-267C-DAC9-807F7A52EC4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E68711-4D6F-4E1D-ADC1-AF61B440660B}" type="slidenum">
              <a:rPr lang="en-IN" smtClean="0"/>
              <a:t>‹#›</a:t>
            </a:fld>
            <a:endParaRPr lang="en-IN"/>
          </a:p>
        </p:txBody>
      </p:sp>
    </p:spTree>
    <p:extLst>
      <p:ext uri="{BB962C8B-B14F-4D97-AF65-F5344CB8AC3E}">
        <p14:creationId xmlns:p14="http://schemas.microsoft.com/office/powerpoint/2010/main" val="410201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4A05DB-CD1B-45A2-AE5C-B9DB8BF49D16}" type="datetimeFigureOut">
              <a:rPr lang="en-IN" smtClean="0"/>
              <a:t>05-01-2026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33DEFD-6AD0-4E04-B129-54681DF8B487}" type="slidenum">
              <a:rPr lang="en-IN" smtClean="0"/>
              <a:t>‹#›</a:t>
            </a:fld>
            <a:endParaRPr lang="en-IN"/>
          </a:p>
        </p:txBody>
      </p:sp>
    </p:spTree>
    <p:extLst>
      <p:ext uri="{BB962C8B-B14F-4D97-AF65-F5344CB8AC3E}">
        <p14:creationId xmlns:p14="http://schemas.microsoft.com/office/powerpoint/2010/main" val="4106938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33DEFD-6AD0-4E04-B129-54681DF8B487}" type="slidenum">
              <a:rPr lang="en-IN" smtClean="0"/>
              <a:t>1</a:t>
            </a:fld>
            <a:endParaRPr lang="en-IN"/>
          </a:p>
        </p:txBody>
      </p:sp>
    </p:spTree>
    <p:extLst>
      <p:ext uri="{BB962C8B-B14F-4D97-AF65-F5344CB8AC3E}">
        <p14:creationId xmlns:p14="http://schemas.microsoft.com/office/powerpoint/2010/main" val="171260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33DEFD-6AD0-4E04-B129-54681DF8B487}" type="slidenum">
              <a:rPr lang="en-IN" smtClean="0"/>
              <a:t>2</a:t>
            </a:fld>
            <a:endParaRPr lang="en-IN"/>
          </a:p>
        </p:txBody>
      </p:sp>
    </p:spTree>
    <p:extLst>
      <p:ext uri="{BB962C8B-B14F-4D97-AF65-F5344CB8AC3E}">
        <p14:creationId xmlns:p14="http://schemas.microsoft.com/office/powerpoint/2010/main" val="856122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33DEFD-6AD0-4E04-B129-54681DF8B487}" type="slidenum">
              <a:rPr lang="en-IN" smtClean="0"/>
              <a:t>3</a:t>
            </a:fld>
            <a:endParaRPr lang="en-IN"/>
          </a:p>
        </p:txBody>
      </p:sp>
    </p:spTree>
    <p:extLst>
      <p:ext uri="{BB962C8B-B14F-4D97-AF65-F5344CB8AC3E}">
        <p14:creationId xmlns:p14="http://schemas.microsoft.com/office/powerpoint/2010/main" val="1578469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33DEFD-6AD0-4E04-B129-54681DF8B487}" type="slidenum">
              <a:rPr lang="en-IN" smtClean="0"/>
              <a:t>4</a:t>
            </a:fld>
            <a:endParaRPr lang="en-IN"/>
          </a:p>
        </p:txBody>
      </p:sp>
    </p:spTree>
    <p:extLst>
      <p:ext uri="{BB962C8B-B14F-4D97-AF65-F5344CB8AC3E}">
        <p14:creationId xmlns:p14="http://schemas.microsoft.com/office/powerpoint/2010/main" val="3212621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33DEFD-6AD0-4E04-B129-54681DF8B487}" type="slidenum">
              <a:rPr lang="en-IN" smtClean="0"/>
              <a:t>5</a:t>
            </a:fld>
            <a:endParaRPr lang="en-IN"/>
          </a:p>
        </p:txBody>
      </p:sp>
    </p:spTree>
    <p:extLst>
      <p:ext uri="{BB962C8B-B14F-4D97-AF65-F5344CB8AC3E}">
        <p14:creationId xmlns:p14="http://schemas.microsoft.com/office/powerpoint/2010/main" val="405217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33DEFD-6AD0-4E04-B129-54681DF8B487}" type="slidenum">
              <a:rPr lang="en-IN" smtClean="0"/>
              <a:t>6</a:t>
            </a:fld>
            <a:endParaRPr lang="en-IN"/>
          </a:p>
        </p:txBody>
      </p:sp>
    </p:spTree>
    <p:extLst>
      <p:ext uri="{BB962C8B-B14F-4D97-AF65-F5344CB8AC3E}">
        <p14:creationId xmlns:p14="http://schemas.microsoft.com/office/powerpoint/2010/main" val="1815837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33DEFD-6AD0-4E04-B129-54681DF8B487}" type="slidenum">
              <a:rPr lang="en-IN" smtClean="0"/>
              <a:t>7</a:t>
            </a:fld>
            <a:endParaRPr lang="en-IN"/>
          </a:p>
        </p:txBody>
      </p:sp>
    </p:spTree>
    <p:extLst>
      <p:ext uri="{BB962C8B-B14F-4D97-AF65-F5344CB8AC3E}">
        <p14:creationId xmlns:p14="http://schemas.microsoft.com/office/powerpoint/2010/main" val="1740859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33DEFD-6AD0-4E04-B129-54681DF8B487}" type="slidenum">
              <a:rPr lang="en-IN" smtClean="0"/>
              <a:t>8</a:t>
            </a:fld>
            <a:endParaRPr lang="en-IN"/>
          </a:p>
        </p:txBody>
      </p:sp>
    </p:spTree>
    <p:extLst>
      <p:ext uri="{BB962C8B-B14F-4D97-AF65-F5344CB8AC3E}">
        <p14:creationId xmlns:p14="http://schemas.microsoft.com/office/powerpoint/2010/main" val="1215450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33DEFD-6AD0-4E04-B129-54681DF8B487}" type="slidenum">
              <a:rPr lang="en-IN" smtClean="0"/>
              <a:t>9</a:t>
            </a:fld>
            <a:endParaRPr lang="en-IN"/>
          </a:p>
        </p:txBody>
      </p:sp>
    </p:spTree>
    <p:extLst>
      <p:ext uri="{BB962C8B-B14F-4D97-AF65-F5344CB8AC3E}">
        <p14:creationId xmlns:p14="http://schemas.microsoft.com/office/powerpoint/2010/main" val="1829375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33DEFD-6AD0-4E04-B129-54681DF8B487}" type="slidenum">
              <a:rPr lang="en-IN" smtClean="0"/>
              <a:t>10</a:t>
            </a:fld>
            <a:endParaRPr lang="en-IN"/>
          </a:p>
        </p:txBody>
      </p:sp>
    </p:spTree>
    <p:extLst>
      <p:ext uri="{BB962C8B-B14F-4D97-AF65-F5344CB8AC3E}">
        <p14:creationId xmlns:p14="http://schemas.microsoft.com/office/powerpoint/2010/main" val="408955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D4FB4035-2507-4689-95D0-B4BE413268BB}"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51556F-26C5-4FAA-A508-9BE42EE9ECEE}" type="slidenum">
              <a:rPr lang="en-IN" smtClean="0"/>
              <a:t>‹#›</a:t>
            </a:fld>
            <a:endParaRPr lang="en-IN"/>
          </a:p>
        </p:txBody>
      </p:sp>
    </p:spTree>
    <p:extLst>
      <p:ext uri="{BB962C8B-B14F-4D97-AF65-F5344CB8AC3E}">
        <p14:creationId xmlns:p14="http://schemas.microsoft.com/office/powerpoint/2010/main" val="2773834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D4FB4035-2507-4689-95D0-B4BE413268BB}"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51556F-26C5-4FAA-A508-9BE42EE9ECEE}" type="slidenum">
              <a:rPr lang="en-IN" smtClean="0"/>
              <a:t>‹#›</a:t>
            </a:fld>
            <a:endParaRPr lang="en-IN"/>
          </a:p>
        </p:txBody>
      </p:sp>
    </p:spTree>
    <p:extLst>
      <p:ext uri="{BB962C8B-B14F-4D97-AF65-F5344CB8AC3E}">
        <p14:creationId xmlns:p14="http://schemas.microsoft.com/office/powerpoint/2010/main" val="3297149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FB4035-2507-4689-95D0-B4BE413268BB}"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51556F-26C5-4FAA-A508-9BE42EE9ECEE}" type="slidenum">
              <a:rPr lang="en-IN" smtClean="0"/>
              <a:t>‹#›</a:t>
            </a:fld>
            <a:endParaRPr lang="en-IN"/>
          </a:p>
        </p:txBody>
      </p:sp>
    </p:spTree>
    <p:extLst>
      <p:ext uri="{BB962C8B-B14F-4D97-AF65-F5344CB8AC3E}">
        <p14:creationId xmlns:p14="http://schemas.microsoft.com/office/powerpoint/2010/main" val="1941298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D4FB4035-2507-4689-95D0-B4BE413268BB}"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51556F-26C5-4FAA-A508-9BE42EE9ECEE}" type="slidenum">
              <a:rPr lang="en-IN" smtClean="0"/>
              <a:t>‹#›</a:t>
            </a:fld>
            <a:endParaRPr lang="en-IN"/>
          </a:p>
        </p:txBody>
      </p:sp>
    </p:spTree>
    <p:extLst>
      <p:ext uri="{BB962C8B-B14F-4D97-AF65-F5344CB8AC3E}">
        <p14:creationId xmlns:p14="http://schemas.microsoft.com/office/powerpoint/2010/main" val="2044034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D4FB4035-2507-4689-95D0-B4BE413268BB}" type="datetimeFigureOut">
              <a:rPr lang="en-IN" smtClean="0"/>
              <a:t>05-01-2026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C51556F-26C5-4FAA-A508-9BE42EE9ECEE}" type="slidenum">
              <a:rPr lang="en-IN" smtClean="0"/>
              <a:t>‹#›</a:t>
            </a:fld>
            <a:endParaRPr lang="en-IN"/>
          </a:p>
        </p:txBody>
      </p:sp>
    </p:spTree>
    <p:extLst>
      <p:ext uri="{BB962C8B-B14F-4D97-AF65-F5344CB8AC3E}">
        <p14:creationId xmlns:p14="http://schemas.microsoft.com/office/powerpoint/2010/main" val="1565355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D4FB4035-2507-4689-95D0-B4BE413268BB}" type="datetimeFigureOut">
              <a:rPr lang="en-IN" smtClean="0"/>
              <a:t>05-01-2026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C51556F-26C5-4FAA-A508-9BE42EE9ECEE}" type="slidenum">
              <a:rPr lang="en-IN" smtClean="0"/>
              <a:t>‹#›</a:t>
            </a:fld>
            <a:endParaRPr lang="en-IN"/>
          </a:p>
        </p:txBody>
      </p:sp>
    </p:spTree>
    <p:extLst>
      <p:ext uri="{BB962C8B-B14F-4D97-AF65-F5344CB8AC3E}">
        <p14:creationId xmlns:p14="http://schemas.microsoft.com/office/powerpoint/2010/main" val="3867647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FB4035-2507-4689-95D0-B4BE413268BB}" type="datetimeFigureOut">
              <a:rPr lang="en-IN" smtClean="0"/>
              <a:t>05-01-2026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C51556F-26C5-4FAA-A508-9BE42EE9ECEE}" type="slidenum">
              <a:rPr lang="en-IN" smtClean="0"/>
              <a:t>‹#›</a:t>
            </a:fld>
            <a:endParaRPr lang="en-IN"/>
          </a:p>
        </p:txBody>
      </p:sp>
    </p:spTree>
    <p:extLst>
      <p:ext uri="{BB962C8B-B14F-4D97-AF65-F5344CB8AC3E}">
        <p14:creationId xmlns:p14="http://schemas.microsoft.com/office/powerpoint/2010/main" val="3637412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FB4035-2507-4689-95D0-B4BE413268BB}"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51556F-26C5-4FAA-A508-9BE42EE9ECEE}" type="slidenum">
              <a:rPr lang="en-IN" smtClean="0"/>
              <a:t>‹#›</a:t>
            </a:fld>
            <a:endParaRPr lang="en-IN"/>
          </a:p>
        </p:txBody>
      </p:sp>
    </p:spTree>
    <p:extLst>
      <p:ext uri="{BB962C8B-B14F-4D97-AF65-F5344CB8AC3E}">
        <p14:creationId xmlns:p14="http://schemas.microsoft.com/office/powerpoint/2010/main" val="475018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FB4035-2507-4689-95D0-B4BE413268BB}"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51556F-26C5-4FAA-A508-9BE42EE9ECEE}" type="slidenum">
              <a:rPr lang="en-IN" smtClean="0"/>
              <a:t>‹#›</a:t>
            </a:fld>
            <a:endParaRPr lang="en-IN"/>
          </a:p>
        </p:txBody>
      </p:sp>
    </p:spTree>
    <p:extLst>
      <p:ext uri="{BB962C8B-B14F-4D97-AF65-F5344CB8AC3E}">
        <p14:creationId xmlns:p14="http://schemas.microsoft.com/office/powerpoint/2010/main" val="4113434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D4FB4035-2507-4689-95D0-B4BE413268BB}"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51556F-26C5-4FAA-A508-9BE42EE9ECEE}" type="slidenum">
              <a:rPr lang="en-IN" smtClean="0"/>
              <a:t>‹#›</a:t>
            </a:fld>
            <a:endParaRPr lang="en-IN"/>
          </a:p>
        </p:txBody>
      </p:sp>
    </p:spTree>
    <p:extLst>
      <p:ext uri="{BB962C8B-B14F-4D97-AF65-F5344CB8AC3E}">
        <p14:creationId xmlns:p14="http://schemas.microsoft.com/office/powerpoint/2010/main" val="3626050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D4FB4035-2507-4689-95D0-B4BE413268BB}"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51556F-26C5-4FAA-A508-9BE42EE9ECEE}" type="slidenum">
              <a:rPr lang="en-IN" smtClean="0"/>
              <a:t>‹#›</a:t>
            </a:fld>
            <a:endParaRPr lang="en-IN"/>
          </a:p>
        </p:txBody>
      </p:sp>
    </p:spTree>
    <p:extLst>
      <p:ext uri="{BB962C8B-B14F-4D97-AF65-F5344CB8AC3E}">
        <p14:creationId xmlns:p14="http://schemas.microsoft.com/office/powerpoint/2010/main" val="3316292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7" name="Rectangle 6"/>
          <p:cNvSpPr/>
          <p:nvPr userDrawn="1"/>
        </p:nvSpPr>
        <p:spPr>
          <a:xfrm>
            <a:off x="-21036" y="6550214"/>
            <a:ext cx="12213036" cy="378063"/>
          </a:xfrm>
          <a:prstGeom prst="rect">
            <a:avLst/>
          </a:prstGeom>
          <a:solidFill>
            <a:srgbClr val="0084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Date Placeholder 1"/>
          <p:cNvSpPr>
            <a:spLocks noGrp="1"/>
          </p:cNvSpPr>
          <p:nvPr>
            <p:ph type="dt" sz="half" idx="10"/>
          </p:nvPr>
        </p:nvSpPr>
        <p:spPr>
          <a:xfrm>
            <a:off x="0" y="6526247"/>
            <a:ext cx="2743200" cy="365125"/>
          </a:xfrm>
        </p:spPr>
        <p:txBody>
          <a:bodyPr/>
          <a:lstStyle>
            <a:lvl1pPr algn="l">
              <a:defRPr lang="en-IN" smtClean="0"/>
            </a:lvl1pPr>
          </a:lstStyle>
          <a:p>
            <a:r>
              <a:rPr lang="en-IN" dirty="0"/>
              <a:t>www.infragroup.co.in</a:t>
            </a:r>
          </a:p>
        </p:txBody>
      </p:sp>
      <p:sp>
        <p:nvSpPr>
          <p:cNvPr id="4" name="Slide Number Placeholder 3"/>
          <p:cNvSpPr>
            <a:spLocks noGrp="1"/>
          </p:cNvSpPr>
          <p:nvPr>
            <p:ph type="sldNum" sz="quarter" idx="12"/>
          </p:nvPr>
        </p:nvSpPr>
        <p:spPr>
          <a:xfrm>
            <a:off x="8740832" y="6542843"/>
            <a:ext cx="2529840" cy="331932"/>
          </a:xfrm>
        </p:spPr>
        <p:txBody>
          <a:bodyPr/>
          <a:lstStyle>
            <a:lvl1pPr algn="ctr">
              <a:defRPr lang="en-IN" smtClean="0"/>
            </a:lvl1pPr>
          </a:lstStyle>
          <a:p>
            <a:pPr algn="r"/>
            <a:r>
              <a:rPr lang="en-IN" dirty="0"/>
              <a:t>1  </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07008" y="6295524"/>
            <a:ext cx="3921125" cy="888788"/>
          </a:xfrm>
          <a:prstGeom prst="rect">
            <a:avLst/>
          </a:prstGeom>
        </p:spPr>
      </p:pic>
      <p:sp>
        <p:nvSpPr>
          <p:cNvPr id="14" name="Isosceles Triangle 13"/>
          <p:cNvSpPr/>
          <p:nvPr userDrawn="1"/>
        </p:nvSpPr>
        <p:spPr>
          <a:xfrm rot="10800000">
            <a:off x="11327027" y="6543672"/>
            <a:ext cx="292815" cy="244397"/>
          </a:xfrm>
          <a:prstGeom prst="triangle">
            <a:avLst/>
          </a:prstGeom>
          <a:solidFill>
            <a:srgbClr val="00843B"/>
          </a:solidFill>
          <a:ln w="15875">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sp>
        <p:nvSpPr>
          <p:cNvPr id="15" name="Isosceles Triangle 14"/>
          <p:cNvSpPr/>
          <p:nvPr userDrawn="1"/>
        </p:nvSpPr>
        <p:spPr>
          <a:xfrm rot="7190941">
            <a:off x="11765984" y="6753338"/>
            <a:ext cx="272435" cy="234858"/>
          </a:xfrm>
          <a:prstGeom prst="triangle">
            <a:avLst/>
          </a:prstGeom>
          <a:solidFill>
            <a:srgbClr val="A6CE38"/>
          </a:solidFill>
          <a:ln w="15875">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sp>
        <p:nvSpPr>
          <p:cNvPr id="5" name="Rectangle 4"/>
          <p:cNvSpPr/>
          <p:nvPr userDrawn="1"/>
        </p:nvSpPr>
        <p:spPr>
          <a:xfrm>
            <a:off x="-21036" y="6505937"/>
            <a:ext cx="12213036" cy="45719"/>
          </a:xfrm>
          <a:prstGeom prst="rect">
            <a:avLst/>
          </a:prstGeom>
          <a:solidFill>
            <a:srgbClr val="A6CE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931250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Rectangle 6"/>
          <p:cNvSpPr/>
          <p:nvPr userDrawn="1"/>
        </p:nvSpPr>
        <p:spPr>
          <a:xfrm>
            <a:off x="-21036" y="6550215"/>
            <a:ext cx="12213036" cy="327404"/>
          </a:xfrm>
          <a:prstGeom prst="rect">
            <a:avLst/>
          </a:prstGeom>
          <a:solidFill>
            <a:srgbClr val="0084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Date Placeholder 1"/>
          <p:cNvSpPr>
            <a:spLocks noGrp="1"/>
          </p:cNvSpPr>
          <p:nvPr>
            <p:ph type="dt" sz="half" idx="10"/>
          </p:nvPr>
        </p:nvSpPr>
        <p:spPr>
          <a:xfrm>
            <a:off x="0" y="6526247"/>
            <a:ext cx="2743200" cy="365125"/>
          </a:xfrm>
        </p:spPr>
        <p:txBody>
          <a:bodyPr/>
          <a:lstStyle>
            <a:lvl1pPr algn="l">
              <a:defRPr lang="en-IN" smtClean="0"/>
            </a:lvl1pPr>
          </a:lstStyle>
          <a:p>
            <a:r>
              <a:rPr lang="en-IN" dirty="0"/>
              <a:t>www.infragroup.co.in</a:t>
            </a:r>
          </a:p>
        </p:txBody>
      </p:sp>
      <p:sp>
        <p:nvSpPr>
          <p:cNvPr id="4" name="Slide Number Placeholder 3"/>
          <p:cNvSpPr>
            <a:spLocks noGrp="1"/>
          </p:cNvSpPr>
          <p:nvPr>
            <p:ph type="sldNum" sz="quarter" idx="12"/>
          </p:nvPr>
        </p:nvSpPr>
        <p:spPr>
          <a:xfrm>
            <a:off x="8740832" y="6542843"/>
            <a:ext cx="2529840" cy="331932"/>
          </a:xfrm>
        </p:spPr>
        <p:txBody>
          <a:bodyPr/>
          <a:lstStyle>
            <a:lvl1pPr algn="ctr">
              <a:defRPr lang="en-IN" smtClean="0"/>
            </a:lvl1pPr>
          </a:lstStyle>
          <a:p>
            <a:pPr algn="r"/>
            <a:r>
              <a:rPr lang="en-IN" dirty="0"/>
              <a:t>1  </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07008" y="6295524"/>
            <a:ext cx="3921125" cy="888788"/>
          </a:xfrm>
          <a:prstGeom prst="rect">
            <a:avLst/>
          </a:prstGeom>
        </p:spPr>
      </p:pic>
      <p:sp>
        <p:nvSpPr>
          <p:cNvPr id="14" name="Isosceles Triangle 13"/>
          <p:cNvSpPr/>
          <p:nvPr userDrawn="1"/>
        </p:nvSpPr>
        <p:spPr>
          <a:xfrm rot="10800000">
            <a:off x="11327027" y="6543672"/>
            <a:ext cx="292815" cy="244397"/>
          </a:xfrm>
          <a:prstGeom prst="triangle">
            <a:avLst/>
          </a:prstGeom>
          <a:solidFill>
            <a:srgbClr val="00843B"/>
          </a:solidFill>
          <a:ln w="15875">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sp>
        <p:nvSpPr>
          <p:cNvPr id="15" name="Isosceles Triangle 14"/>
          <p:cNvSpPr/>
          <p:nvPr userDrawn="1"/>
        </p:nvSpPr>
        <p:spPr>
          <a:xfrm rot="7190941">
            <a:off x="11765984" y="6736862"/>
            <a:ext cx="272435" cy="234858"/>
          </a:xfrm>
          <a:prstGeom prst="triangle">
            <a:avLst/>
          </a:prstGeom>
          <a:solidFill>
            <a:srgbClr val="A6CE38"/>
          </a:solidFill>
          <a:ln w="15875">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sp>
        <p:nvSpPr>
          <p:cNvPr id="5" name="Rectangle 4"/>
          <p:cNvSpPr/>
          <p:nvPr userDrawn="1"/>
        </p:nvSpPr>
        <p:spPr>
          <a:xfrm>
            <a:off x="-21036" y="6505937"/>
            <a:ext cx="12213036" cy="45719"/>
          </a:xfrm>
          <a:prstGeom prst="rect">
            <a:avLst/>
          </a:prstGeom>
          <a:solidFill>
            <a:srgbClr val="A6CE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CE835F2B-9639-4749-96CF-1A05D1C99280}"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6F3F98-C297-4D4B-9AE0-AB39EAD8D287}" type="slidenum">
              <a:rPr lang="en-IN" smtClean="0"/>
              <a:t>‹#›</a:t>
            </a:fld>
            <a:endParaRPr lang="en-IN"/>
          </a:p>
        </p:txBody>
      </p:sp>
    </p:spTree>
    <p:extLst>
      <p:ext uri="{BB962C8B-B14F-4D97-AF65-F5344CB8AC3E}">
        <p14:creationId xmlns:p14="http://schemas.microsoft.com/office/powerpoint/2010/main" val="2005557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E835F2B-9639-4749-96CF-1A05D1C99280}"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6F3F98-C297-4D4B-9AE0-AB39EAD8D287}" type="slidenum">
              <a:rPr lang="en-IN" smtClean="0"/>
              <a:t>‹#›</a:t>
            </a:fld>
            <a:endParaRPr lang="en-IN"/>
          </a:p>
        </p:txBody>
      </p:sp>
    </p:spTree>
    <p:extLst>
      <p:ext uri="{BB962C8B-B14F-4D97-AF65-F5344CB8AC3E}">
        <p14:creationId xmlns:p14="http://schemas.microsoft.com/office/powerpoint/2010/main" val="1989677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835F2B-9639-4749-96CF-1A05D1C99280}"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6F3F98-C297-4D4B-9AE0-AB39EAD8D287}" type="slidenum">
              <a:rPr lang="en-IN" smtClean="0"/>
              <a:t>‹#›</a:t>
            </a:fld>
            <a:endParaRPr lang="en-IN"/>
          </a:p>
        </p:txBody>
      </p:sp>
    </p:spTree>
    <p:extLst>
      <p:ext uri="{BB962C8B-B14F-4D97-AF65-F5344CB8AC3E}">
        <p14:creationId xmlns:p14="http://schemas.microsoft.com/office/powerpoint/2010/main" val="3113307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CE835F2B-9639-4749-96CF-1A05D1C99280}"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26F3F98-C297-4D4B-9AE0-AB39EAD8D287}" type="slidenum">
              <a:rPr lang="en-IN" smtClean="0"/>
              <a:t>‹#›</a:t>
            </a:fld>
            <a:endParaRPr lang="en-IN"/>
          </a:p>
        </p:txBody>
      </p:sp>
    </p:spTree>
    <p:extLst>
      <p:ext uri="{BB962C8B-B14F-4D97-AF65-F5344CB8AC3E}">
        <p14:creationId xmlns:p14="http://schemas.microsoft.com/office/powerpoint/2010/main" val="33365387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CE835F2B-9639-4749-96CF-1A05D1C99280}" type="datetimeFigureOut">
              <a:rPr lang="en-IN" smtClean="0"/>
              <a:t>05-01-2026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26F3F98-C297-4D4B-9AE0-AB39EAD8D287}" type="slidenum">
              <a:rPr lang="en-IN" smtClean="0"/>
              <a:t>‹#›</a:t>
            </a:fld>
            <a:endParaRPr lang="en-IN"/>
          </a:p>
        </p:txBody>
      </p:sp>
    </p:spTree>
    <p:extLst>
      <p:ext uri="{BB962C8B-B14F-4D97-AF65-F5344CB8AC3E}">
        <p14:creationId xmlns:p14="http://schemas.microsoft.com/office/powerpoint/2010/main" val="32279195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CE835F2B-9639-4749-96CF-1A05D1C99280}" type="datetimeFigureOut">
              <a:rPr lang="en-IN" smtClean="0"/>
              <a:t>05-01-2026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26F3F98-C297-4D4B-9AE0-AB39EAD8D287}" type="slidenum">
              <a:rPr lang="en-IN" smtClean="0"/>
              <a:t>‹#›</a:t>
            </a:fld>
            <a:endParaRPr lang="en-IN"/>
          </a:p>
        </p:txBody>
      </p:sp>
    </p:spTree>
    <p:extLst>
      <p:ext uri="{BB962C8B-B14F-4D97-AF65-F5344CB8AC3E}">
        <p14:creationId xmlns:p14="http://schemas.microsoft.com/office/powerpoint/2010/main" val="26349253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835F2B-9639-4749-96CF-1A05D1C99280}" type="datetimeFigureOut">
              <a:rPr lang="en-IN" smtClean="0"/>
              <a:t>05-01-2026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26F3F98-C297-4D4B-9AE0-AB39EAD8D287}" type="slidenum">
              <a:rPr lang="en-IN" smtClean="0"/>
              <a:t>‹#›</a:t>
            </a:fld>
            <a:endParaRPr lang="en-IN"/>
          </a:p>
        </p:txBody>
      </p:sp>
    </p:spTree>
    <p:extLst>
      <p:ext uri="{BB962C8B-B14F-4D97-AF65-F5344CB8AC3E}">
        <p14:creationId xmlns:p14="http://schemas.microsoft.com/office/powerpoint/2010/main" val="801716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835F2B-9639-4749-96CF-1A05D1C99280}"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26F3F98-C297-4D4B-9AE0-AB39EAD8D287}" type="slidenum">
              <a:rPr lang="en-IN" smtClean="0"/>
              <a:t>‹#›</a:t>
            </a:fld>
            <a:endParaRPr lang="en-IN"/>
          </a:p>
        </p:txBody>
      </p:sp>
    </p:spTree>
    <p:extLst>
      <p:ext uri="{BB962C8B-B14F-4D97-AF65-F5344CB8AC3E}">
        <p14:creationId xmlns:p14="http://schemas.microsoft.com/office/powerpoint/2010/main" val="8975048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835F2B-9639-4749-96CF-1A05D1C99280}"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26F3F98-C297-4D4B-9AE0-AB39EAD8D287}" type="slidenum">
              <a:rPr lang="en-IN" smtClean="0"/>
              <a:t>‹#›</a:t>
            </a:fld>
            <a:endParaRPr lang="en-IN"/>
          </a:p>
        </p:txBody>
      </p:sp>
    </p:spTree>
    <p:extLst>
      <p:ext uri="{BB962C8B-B14F-4D97-AF65-F5344CB8AC3E}">
        <p14:creationId xmlns:p14="http://schemas.microsoft.com/office/powerpoint/2010/main" val="28294031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E835F2B-9639-4749-96CF-1A05D1C99280}"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6F3F98-C297-4D4B-9AE0-AB39EAD8D287}" type="slidenum">
              <a:rPr lang="en-IN" smtClean="0"/>
              <a:t>‹#›</a:t>
            </a:fld>
            <a:endParaRPr lang="en-IN"/>
          </a:p>
        </p:txBody>
      </p:sp>
    </p:spTree>
    <p:extLst>
      <p:ext uri="{BB962C8B-B14F-4D97-AF65-F5344CB8AC3E}">
        <p14:creationId xmlns:p14="http://schemas.microsoft.com/office/powerpoint/2010/main" val="24857311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E835F2B-9639-4749-96CF-1A05D1C99280}"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6F3F98-C297-4D4B-9AE0-AB39EAD8D287}" type="slidenum">
              <a:rPr lang="en-IN" smtClean="0"/>
              <a:t>‹#›</a:t>
            </a:fld>
            <a:endParaRPr lang="en-IN"/>
          </a:p>
        </p:txBody>
      </p:sp>
    </p:spTree>
    <p:extLst>
      <p:ext uri="{BB962C8B-B14F-4D97-AF65-F5344CB8AC3E}">
        <p14:creationId xmlns:p14="http://schemas.microsoft.com/office/powerpoint/2010/main" val="7753295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0C38C5FC-C7A6-40BE-998E-069153858148}"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AA40F67-6FB2-461B-9B6F-B00C5D749C26}" type="slidenum">
              <a:rPr lang="en-IN" smtClean="0"/>
              <a:t>‹#›</a:t>
            </a:fld>
            <a:endParaRPr lang="en-IN"/>
          </a:p>
        </p:txBody>
      </p:sp>
    </p:spTree>
    <p:extLst>
      <p:ext uri="{BB962C8B-B14F-4D97-AF65-F5344CB8AC3E}">
        <p14:creationId xmlns:p14="http://schemas.microsoft.com/office/powerpoint/2010/main" val="13743333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C38C5FC-C7A6-40BE-998E-069153858148}"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AA40F67-6FB2-461B-9B6F-B00C5D749C26}" type="slidenum">
              <a:rPr lang="en-IN" smtClean="0"/>
              <a:t>‹#›</a:t>
            </a:fld>
            <a:endParaRPr lang="en-IN"/>
          </a:p>
        </p:txBody>
      </p:sp>
    </p:spTree>
    <p:extLst>
      <p:ext uri="{BB962C8B-B14F-4D97-AF65-F5344CB8AC3E}">
        <p14:creationId xmlns:p14="http://schemas.microsoft.com/office/powerpoint/2010/main" val="3640734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38C5FC-C7A6-40BE-998E-069153858148}"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AA40F67-6FB2-461B-9B6F-B00C5D749C26}" type="slidenum">
              <a:rPr lang="en-IN" smtClean="0"/>
              <a:t>‹#›</a:t>
            </a:fld>
            <a:endParaRPr lang="en-IN"/>
          </a:p>
        </p:txBody>
      </p:sp>
    </p:spTree>
    <p:extLst>
      <p:ext uri="{BB962C8B-B14F-4D97-AF65-F5344CB8AC3E}">
        <p14:creationId xmlns:p14="http://schemas.microsoft.com/office/powerpoint/2010/main" val="35635185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0C38C5FC-C7A6-40BE-998E-069153858148}"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AA40F67-6FB2-461B-9B6F-B00C5D749C26}" type="slidenum">
              <a:rPr lang="en-IN" smtClean="0"/>
              <a:t>‹#›</a:t>
            </a:fld>
            <a:endParaRPr lang="en-IN"/>
          </a:p>
        </p:txBody>
      </p:sp>
    </p:spTree>
    <p:extLst>
      <p:ext uri="{BB962C8B-B14F-4D97-AF65-F5344CB8AC3E}">
        <p14:creationId xmlns:p14="http://schemas.microsoft.com/office/powerpoint/2010/main" val="1364363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0C38C5FC-C7A6-40BE-998E-069153858148}" type="datetimeFigureOut">
              <a:rPr lang="en-IN" smtClean="0"/>
              <a:t>05-01-2026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AA40F67-6FB2-461B-9B6F-B00C5D749C26}" type="slidenum">
              <a:rPr lang="en-IN" smtClean="0"/>
              <a:t>‹#›</a:t>
            </a:fld>
            <a:endParaRPr lang="en-IN"/>
          </a:p>
        </p:txBody>
      </p:sp>
    </p:spTree>
    <p:extLst>
      <p:ext uri="{BB962C8B-B14F-4D97-AF65-F5344CB8AC3E}">
        <p14:creationId xmlns:p14="http://schemas.microsoft.com/office/powerpoint/2010/main" val="10632413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0C38C5FC-C7A6-40BE-998E-069153858148}" type="datetimeFigureOut">
              <a:rPr lang="en-IN" smtClean="0"/>
              <a:t>05-01-2026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AA40F67-6FB2-461B-9B6F-B00C5D749C26}" type="slidenum">
              <a:rPr lang="en-IN" smtClean="0"/>
              <a:t>‹#›</a:t>
            </a:fld>
            <a:endParaRPr lang="en-IN"/>
          </a:p>
        </p:txBody>
      </p:sp>
    </p:spTree>
    <p:extLst>
      <p:ext uri="{BB962C8B-B14F-4D97-AF65-F5344CB8AC3E}">
        <p14:creationId xmlns:p14="http://schemas.microsoft.com/office/powerpoint/2010/main" val="19666204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38C5FC-C7A6-40BE-998E-069153858148}" type="datetimeFigureOut">
              <a:rPr lang="en-IN" smtClean="0"/>
              <a:t>05-01-2026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AA40F67-6FB2-461B-9B6F-B00C5D749C26}" type="slidenum">
              <a:rPr lang="en-IN" smtClean="0"/>
              <a:t>‹#›</a:t>
            </a:fld>
            <a:endParaRPr lang="en-IN"/>
          </a:p>
        </p:txBody>
      </p:sp>
    </p:spTree>
    <p:extLst>
      <p:ext uri="{BB962C8B-B14F-4D97-AF65-F5344CB8AC3E}">
        <p14:creationId xmlns:p14="http://schemas.microsoft.com/office/powerpoint/2010/main" val="18316310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38C5FC-C7A6-40BE-998E-069153858148}"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AA40F67-6FB2-461B-9B6F-B00C5D749C26}" type="slidenum">
              <a:rPr lang="en-IN" smtClean="0"/>
              <a:t>‹#›</a:t>
            </a:fld>
            <a:endParaRPr lang="en-IN"/>
          </a:p>
        </p:txBody>
      </p:sp>
    </p:spTree>
    <p:extLst>
      <p:ext uri="{BB962C8B-B14F-4D97-AF65-F5344CB8AC3E}">
        <p14:creationId xmlns:p14="http://schemas.microsoft.com/office/powerpoint/2010/main" val="2927685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38C5FC-C7A6-40BE-998E-069153858148}"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AA40F67-6FB2-461B-9B6F-B00C5D749C26}" type="slidenum">
              <a:rPr lang="en-IN" smtClean="0"/>
              <a:t>‹#›</a:t>
            </a:fld>
            <a:endParaRPr lang="en-IN"/>
          </a:p>
        </p:txBody>
      </p:sp>
    </p:spTree>
    <p:extLst>
      <p:ext uri="{BB962C8B-B14F-4D97-AF65-F5344CB8AC3E}">
        <p14:creationId xmlns:p14="http://schemas.microsoft.com/office/powerpoint/2010/main" val="26327495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C38C5FC-C7A6-40BE-998E-069153858148}"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AA40F67-6FB2-461B-9B6F-B00C5D749C26}" type="slidenum">
              <a:rPr lang="en-IN" smtClean="0"/>
              <a:t>‹#›</a:t>
            </a:fld>
            <a:endParaRPr lang="en-IN"/>
          </a:p>
        </p:txBody>
      </p:sp>
    </p:spTree>
    <p:extLst>
      <p:ext uri="{BB962C8B-B14F-4D97-AF65-F5344CB8AC3E}">
        <p14:creationId xmlns:p14="http://schemas.microsoft.com/office/powerpoint/2010/main" val="21049089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C38C5FC-C7A6-40BE-998E-069153858148}"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AA40F67-6FB2-461B-9B6F-B00C5D749C26}" type="slidenum">
              <a:rPr lang="en-IN" smtClean="0"/>
              <a:t>‹#›</a:t>
            </a:fld>
            <a:endParaRPr lang="en-IN"/>
          </a:p>
        </p:txBody>
      </p:sp>
    </p:spTree>
    <p:extLst>
      <p:ext uri="{BB962C8B-B14F-4D97-AF65-F5344CB8AC3E}">
        <p14:creationId xmlns:p14="http://schemas.microsoft.com/office/powerpoint/2010/main" val="27137331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D6F45D33-C191-4027-ABBF-A996B12AFEE5}"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B375EC-8D79-4650-BD59-F5B588925F23}" type="slidenum">
              <a:rPr lang="en-IN" smtClean="0"/>
              <a:t>‹#›</a:t>
            </a:fld>
            <a:endParaRPr lang="en-IN"/>
          </a:p>
        </p:txBody>
      </p:sp>
    </p:spTree>
    <p:extLst>
      <p:ext uri="{BB962C8B-B14F-4D97-AF65-F5344CB8AC3E}">
        <p14:creationId xmlns:p14="http://schemas.microsoft.com/office/powerpoint/2010/main" val="12082260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D6F45D33-C191-4027-ABBF-A996B12AFEE5}"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B375EC-8D79-4650-BD59-F5B588925F23}" type="slidenum">
              <a:rPr lang="en-IN" smtClean="0"/>
              <a:t>‹#›</a:t>
            </a:fld>
            <a:endParaRPr lang="en-IN"/>
          </a:p>
        </p:txBody>
      </p:sp>
    </p:spTree>
    <p:extLst>
      <p:ext uri="{BB962C8B-B14F-4D97-AF65-F5344CB8AC3E}">
        <p14:creationId xmlns:p14="http://schemas.microsoft.com/office/powerpoint/2010/main" val="8775619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F45D33-C191-4027-ABBF-A996B12AFEE5}"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B375EC-8D79-4650-BD59-F5B588925F23}" type="slidenum">
              <a:rPr lang="en-IN" smtClean="0"/>
              <a:t>‹#›</a:t>
            </a:fld>
            <a:endParaRPr lang="en-IN"/>
          </a:p>
        </p:txBody>
      </p:sp>
    </p:spTree>
    <p:extLst>
      <p:ext uri="{BB962C8B-B14F-4D97-AF65-F5344CB8AC3E}">
        <p14:creationId xmlns:p14="http://schemas.microsoft.com/office/powerpoint/2010/main" val="33025910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D6F45D33-C191-4027-ABBF-A996B12AFEE5}"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7B375EC-8D79-4650-BD59-F5B588925F23}" type="slidenum">
              <a:rPr lang="en-IN" smtClean="0"/>
              <a:t>‹#›</a:t>
            </a:fld>
            <a:endParaRPr lang="en-IN"/>
          </a:p>
        </p:txBody>
      </p:sp>
    </p:spTree>
    <p:extLst>
      <p:ext uri="{BB962C8B-B14F-4D97-AF65-F5344CB8AC3E}">
        <p14:creationId xmlns:p14="http://schemas.microsoft.com/office/powerpoint/2010/main" val="42860470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D6F45D33-C191-4027-ABBF-A996B12AFEE5}" type="datetimeFigureOut">
              <a:rPr lang="en-IN" smtClean="0"/>
              <a:t>05-01-2026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7B375EC-8D79-4650-BD59-F5B588925F23}" type="slidenum">
              <a:rPr lang="en-IN" smtClean="0"/>
              <a:t>‹#›</a:t>
            </a:fld>
            <a:endParaRPr lang="en-IN"/>
          </a:p>
        </p:txBody>
      </p:sp>
    </p:spTree>
    <p:extLst>
      <p:ext uri="{BB962C8B-B14F-4D97-AF65-F5344CB8AC3E}">
        <p14:creationId xmlns:p14="http://schemas.microsoft.com/office/powerpoint/2010/main" val="25910319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D6F45D33-C191-4027-ABBF-A996B12AFEE5}" type="datetimeFigureOut">
              <a:rPr lang="en-IN" smtClean="0"/>
              <a:t>05-01-2026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7B375EC-8D79-4650-BD59-F5B588925F23}" type="slidenum">
              <a:rPr lang="en-IN" smtClean="0"/>
              <a:t>‹#›</a:t>
            </a:fld>
            <a:endParaRPr lang="en-IN"/>
          </a:p>
        </p:txBody>
      </p:sp>
    </p:spTree>
    <p:extLst>
      <p:ext uri="{BB962C8B-B14F-4D97-AF65-F5344CB8AC3E}">
        <p14:creationId xmlns:p14="http://schemas.microsoft.com/office/powerpoint/2010/main" val="34527831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F45D33-C191-4027-ABBF-A996B12AFEE5}" type="datetimeFigureOut">
              <a:rPr lang="en-IN" smtClean="0"/>
              <a:t>05-01-2026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7B375EC-8D79-4650-BD59-F5B588925F23}" type="slidenum">
              <a:rPr lang="en-IN" smtClean="0"/>
              <a:t>‹#›</a:t>
            </a:fld>
            <a:endParaRPr lang="en-IN"/>
          </a:p>
        </p:txBody>
      </p:sp>
    </p:spTree>
    <p:extLst>
      <p:ext uri="{BB962C8B-B14F-4D97-AF65-F5344CB8AC3E}">
        <p14:creationId xmlns:p14="http://schemas.microsoft.com/office/powerpoint/2010/main" val="16551352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F45D33-C191-4027-ABBF-A996B12AFEE5}"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7B375EC-8D79-4650-BD59-F5B588925F23}" type="slidenum">
              <a:rPr lang="en-IN" smtClean="0"/>
              <a:t>‹#›</a:t>
            </a:fld>
            <a:endParaRPr lang="en-IN"/>
          </a:p>
        </p:txBody>
      </p:sp>
    </p:spTree>
    <p:extLst>
      <p:ext uri="{BB962C8B-B14F-4D97-AF65-F5344CB8AC3E}">
        <p14:creationId xmlns:p14="http://schemas.microsoft.com/office/powerpoint/2010/main" val="38206075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F45D33-C191-4027-ABBF-A996B12AFEE5}"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7B375EC-8D79-4650-BD59-F5B588925F23}" type="slidenum">
              <a:rPr lang="en-IN" smtClean="0"/>
              <a:t>‹#›</a:t>
            </a:fld>
            <a:endParaRPr lang="en-IN"/>
          </a:p>
        </p:txBody>
      </p:sp>
    </p:spTree>
    <p:extLst>
      <p:ext uri="{BB962C8B-B14F-4D97-AF65-F5344CB8AC3E}">
        <p14:creationId xmlns:p14="http://schemas.microsoft.com/office/powerpoint/2010/main" val="38700514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D6F45D33-C191-4027-ABBF-A996B12AFEE5}"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B375EC-8D79-4650-BD59-F5B588925F23}" type="slidenum">
              <a:rPr lang="en-IN" smtClean="0"/>
              <a:t>‹#›</a:t>
            </a:fld>
            <a:endParaRPr lang="en-IN"/>
          </a:p>
        </p:txBody>
      </p:sp>
    </p:spTree>
    <p:extLst>
      <p:ext uri="{BB962C8B-B14F-4D97-AF65-F5344CB8AC3E}">
        <p14:creationId xmlns:p14="http://schemas.microsoft.com/office/powerpoint/2010/main" val="17181654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D6F45D33-C191-4027-ABBF-A996B12AFEE5}"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B375EC-8D79-4650-BD59-F5B588925F23}" type="slidenum">
              <a:rPr lang="en-IN" smtClean="0"/>
              <a:t>‹#›</a:t>
            </a:fld>
            <a:endParaRPr lang="en-IN"/>
          </a:p>
        </p:txBody>
      </p:sp>
    </p:spTree>
    <p:extLst>
      <p:ext uri="{BB962C8B-B14F-4D97-AF65-F5344CB8AC3E}">
        <p14:creationId xmlns:p14="http://schemas.microsoft.com/office/powerpoint/2010/main" val="34155114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9E2D2696-E88D-4DC3-A6A1-A09D18843C05}"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CA55DC-0E49-4BE8-8EE4-1DEE81F036E8}" type="slidenum">
              <a:rPr lang="en-IN" smtClean="0"/>
              <a:t>‹#›</a:t>
            </a:fld>
            <a:endParaRPr lang="en-IN"/>
          </a:p>
        </p:txBody>
      </p:sp>
    </p:spTree>
    <p:extLst>
      <p:ext uri="{BB962C8B-B14F-4D97-AF65-F5344CB8AC3E}">
        <p14:creationId xmlns:p14="http://schemas.microsoft.com/office/powerpoint/2010/main" val="10002432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9E2D2696-E88D-4DC3-A6A1-A09D18843C05}"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CA55DC-0E49-4BE8-8EE4-1DEE81F036E8}" type="slidenum">
              <a:rPr lang="en-IN" smtClean="0"/>
              <a:t>‹#›</a:t>
            </a:fld>
            <a:endParaRPr lang="en-IN"/>
          </a:p>
        </p:txBody>
      </p:sp>
    </p:spTree>
    <p:extLst>
      <p:ext uri="{BB962C8B-B14F-4D97-AF65-F5344CB8AC3E}">
        <p14:creationId xmlns:p14="http://schemas.microsoft.com/office/powerpoint/2010/main" val="35764554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2D2696-E88D-4DC3-A6A1-A09D18843C05}"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CA55DC-0E49-4BE8-8EE4-1DEE81F036E8}" type="slidenum">
              <a:rPr lang="en-IN" smtClean="0"/>
              <a:t>‹#›</a:t>
            </a:fld>
            <a:endParaRPr lang="en-IN"/>
          </a:p>
        </p:txBody>
      </p:sp>
    </p:spTree>
    <p:extLst>
      <p:ext uri="{BB962C8B-B14F-4D97-AF65-F5344CB8AC3E}">
        <p14:creationId xmlns:p14="http://schemas.microsoft.com/office/powerpoint/2010/main" val="20985783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9E2D2696-E88D-4DC3-A6A1-A09D18843C05}"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CA55DC-0E49-4BE8-8EE4-1DEE81F036E8}" type="slidenum">
              <a:rPr lang="en-IN" smtClean="0"/>
              <a:t>‹#›</a:t>
            </a:fld>
            <a:endParaRPr lang="en-IN"/>
          </a:p>
        </p:txBody>
      </p:sp>
    </p:spTree>
    <p:extLst>
      <p:ext uri="{BB962C8B-B14F-4D97-AF65-F5344CB8AC3E}">
        <p14:creationId xmlns:p14="http://schemas.microsoft.com/office/powerpoint/2010/main" val="29563273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9E2D2696-E88D-4DC3-A6A1-A09D18843C05}" type="datetimeFigureOut">
              <a:rPr lang="en-IN" smtClean="0"/>
              <a:t>05-01-2026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9CA55DC-0E49-4BE8-8EE4-1DEE81F036E8}" type="slidenum">
              <a:rPr lang="en-IN" smtClean="0"/>
              <a:t>‹#›</a:t>
            </a:fld>
            <a:endParaRPr lang="en-IN"/>
          </a:p>
        </p:txBody>
      </p:sp>
    </p:spTree>
    <p:extLst>
      <p:ext uri="{BB962C8B-B14F-4D97-AF65-F5344CB8AC3E}">
        <p14:creationId xmlns:p14="http://schemas.microsoft.com/office/powerpoint/2010/main" val="29368911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9E2D2696-E88D-4DC3-A6A1-A09D18843C05}" type="datetimeFigureOut">
              <a:rPr lang="en-IN" smtClean="0"/>
              <a:t>05-01-2026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9CA55DC-0E49-4BE8-8EE4-1DEE81F036E8}" type="slidenum">
              <a:rPr lang="en-IN" smtClean="0"/>
              <a:t>‹#›</a:t>
            </a:fld>
            <a:endParaRPr lang="en-IN"/>
          </a:p>
        </p:txBody>
      </p:sp>
    </p:spTree>
    <p:extLst>
      <p:ext uri="{BB962C8B-B14F-4D97-AF65-F5344CB8AC3E}">
        <p14:creationId xmlns:p14="http://schemas.microsoft.com/office/powerpoint/2010/main" val="28570610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2D2696-E88D-4DC3-A6A1-A09D18843C05}" type="datetimeFigureOut">
              <a:rPr lang="en-IN" smtClean="0"/>
              <a:t>05-01-2026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9CA55DC-0E49-4BE8-8EE4-1DEE81F036E8}" type="slidenum">
              <a:rPr lang="en-IN" smtClean="0"/>
              <a:t>‹#›</a:t>
            </a:fld>
            <a:endParaRPr lang="en-IN"/>
          </a:p>
        </p:txBody>
      </p:sp>
    </p:spTree>
    <p:extLst>
      <p:ext uri="{BB962C8B-B14F-4D97-AF65-F5344CB8AC3E}">
        <p14:creationId xmlns:p14="http://schemas.microsoft.com/office/powerpoint/2010/main" val="19260434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2D2696-E88D-4DC3-A6A1-A09D18843C05}"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CA55DC-0E49-4BE8-8EE4-1DEE81F036E8}" type="slidenum">
              <a:rPr lang="en-IN" smtClean="0"/>
              <a:t>‹#›</a:t>
            </a:fld>
            <a:endParaRPr lang="en-IN"/>
          </a:p>
        </p:txBody>
      </p:sp>
    </p:spTree>
    <p:extLst>
      <p:ext uri="{BB962C8B-B14F-4D97-AF65-F5344CB8AC3E}">
        <p14:creationId xmlns:p14="http://schemas.microsoft.com/office/powerpoint/2010/main" val="20423264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2D2696-E88D-4DC3-A6A1-A09D18843C05}" type="datetimeFigureOut">
              <a:rPr lang="en-IN" smtClean="0"/>
              <a:t>05-01-2026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9CA55DC-0E49-4BE8-8EE4-1DEE81F036E8}" type="slidenum">
              <a:rPr lang="en-IN" smtClean="0"/>
              <a:t>‹#›</a:t>
            </a:fld>
            <a:endParaRPr lang="en-IN"/>
          </a:p>
        </p:txBody>
      </p:sp>
    </p:spTree>
    <p:extLst>
      <p:ext uri="{BB962C8B-B14F-4D97-AF65-F5344CB8AC3E}">
        <p14:creationId xmlns:p14="http://schemas.microsoft.com/office/powerpoint/2010/main" val="20942376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9E2D2696-E88D-4DC3-A6A1-A09D18843C05}"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CA55DC-0E49-4BE8-8EE4-1DEE81F036E8}" type="slidenum">
              <a:rPr lang="en-IN" smtClean="0"/>
              <a:t>‹#›</a:t>
            </a:fld>
            <a:endParaRPr lang="en-IN"/>
          </a:p>
        </p:txBody>
      </p:sp>
    </p:spTree>
    <p:extLst>
      <p:ext uri="{BB962C8B-B14F-4D97-AF65-F5344CB8AC3E}">
        <p14:creationId xmlns:p14="http://schemas.microsoft.com/office/powerpoint/2010/main" val="39093284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9E2D2696-E88D-4DC3-A6A1-A09D18843C05}" type="datetimeFigureOut">
              <a:rPr lang="en-IN" smtClean="0"/>
              <a:t>05-01-2026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9CA55DC-0E49-4BE8-8EE4-1DEE81F036E8}" type="slidenum">
              <a:rPr lang="en-IN" smtClean="0"/>
              <a:t>‹#›</a:t>
            </a:fld>
            <a:endParaRPr lang="en-IN"/>
          </a:p>
        </p:txBody>
      </p:sp>
    </p:spTree>
    <p:extLst>
      <p:ext uri="{BB962C8B-B14F-4D97-AF65-F5344CB8AC3E}">
        <p14:creationId xmlns:p14="http://schemas.microsoft.com/office/powerpoint/2010/main" val="13354672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1B9A15-D4E6-8784-1101-453C2DBECED6}"/>
              </a:ext>
            </a:extLst>
          </p:cNvPr>
          <p:cNvPicPr>
            <a:picLocks noChangeAspect="1"/>
          </p:cNvPicPr>
          <p:nvPr userDrawn="1"/>
        </p:nvPicPr>
        <p:blipFill>
          <a:blip r:embed="rId2" cstate="print">
            <a:alphaModFix amt="62000"/>
            <a:extLst>
              <a:ext uri="{28A0092B-C50C-407E-A947-70E740481C1C}">
                <a14:useLocalDpi xmlns:a14="http://schemas.microsoft.com/office/drawing/2010/main" val="0"/>
              </a:ext>
            </a:extLst>
          </a:blip>
          <a:srcRect r="54977" b="31318"/>
          <a:stretch>
            <a:fillRect/>
          </a:stretch>
        </p:blipFill>
        <p:spPr>
          <a:xfrm rot="10800000">
            <a:off x="-21036" y="-106"/>
            <a:ext cx="1817370" cy="2818725"/>
          </a:xfrm>
          <a:prstGeom prst="rect">
            <a:avLst/>
          </a:prstGeom>
        </p:spPr>
      </p:pic>
    </p:spTree>
    <p:extLst>
      <p:ext uri="{BB962C8B-B14F-4D97-AF65-F5344CB8AC3E}">
        <p14:creationId xmlns:p14="http://schemas.microsoft.com/office/powerpoint/2010/main" val="10629912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F64F2-EB5B-79FA-9659-B641E24C376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5C6D23C-BB32-9B14-F136-5D2005A2F77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CA7C42E-6AC4-EF29-68B6-05A4306D2E88}"/>
              </a:ext>
            </a:extLst>
          </p:cNvPr>
          <p:cNvSpPr>
            <a:spLocks noGrp="1"/>
          </p:cNvSpPr>
          <p:nvPr>
            <p:ph type="dt" sz="half" idx="10"/>
          </p:nvPr>
        </p:nvSpPr>
        <p:spPr/>
        <p:txBody>
          <a:bodyPr/>
          <a:lstStyle/>
          <a:p>
            <a:fld id="{E99203BB-A913-47C7-86A8-CC174982C2B4}" type="datetimeFigureOut">
              <a:rPr lang="en-IN" smtClean="0"/>
              <a:t>05-01-2026</a:t>
            </a:fld>
            <a:endParaRPr lang="en-IN"/>
          </a:p>
        </p:txBody>
      </p:sp>
      <p:sp>
        <p:nvSpPr>
          <p:cNvPr id="5" name="Footer Placeholder 4">
            <a:extLst>
              <a:ext uri="{FF2B5EF4-FFF2-40B4-BE49-F238E27FC236}">
                <a16:creationId xmlns:a16="http://schemas.microsoft.com/office/drawing/2014/main" id="{4C9C8A9F-2390-713F-5CC2-2F3A45CDCD1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DFB8CC-94AD-A8FA-CDD1-36C68E03E5AE}"/>
              </a:ext>
            </a:extLst>
          </p:cNvPr>
          <p:cNvSpPr>
            <a:spLocks noGrp="1"/>
          </p:cNvSpPr>
          <p:nvPr>
            <p:ph type="sldNum" sz="quarter" idx="12"/>
          </p:nvPr>
        </p:nvSpPr>
        <p:spPr/>
        <p:txBody>
          <a:bodyPr/>
          <a:lstStyle/>
          <a:p>
            <a:fld id="{D02C9819-0F38-4441-B7A9-0A24376542F9}" type="slidenum">
              <a:rPr lang="en-IN" smtClean="0"/>
              <a:t>‹#›</a:t>
            </a:fld>
            <a:endParaRPr lang="en-IN"/>
          </a:p>
        </p:txBody>
      </p:sp>
    </p:spTree>
    <p:extLst>
      <p:ext uri="{BB962C8B-B14F-4D97-AF65-F5344CB8AC3E}">
        <p14:creationId xmlns:p14="http://schemas.microsoft.com/office/powerpoint/2010/main" val="17136391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1E21C-1873-0A74-1E62-FE889BCFC70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E4CE1C5-725E-42CC-0F35-C73369CE90E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612058-894F-4562-F3AA-64E9B1D43DB7}"/>
              </a:ext>
            </a:extLst>
          </p:cNvPr>
          <p:cNvSpPr>
            <a:spLocks noGrp="1"/>
          </p:cNvSpPr>
          <p:nvPr>
            <p:ph type="dt" sz="half" idx="10"/>
          </p:nvPr>
        </p:nvSpPr>
        <p:spPr/>
        <p:txBody>
          <a:bodyPr/>
          <a:lstStyle/>
          <a:p>
            <a:fld id="{E99203BB-A913-47C7-86A8-CC174982C2B4}" type="datetimeFigureOut">
              <a:rPr lang="en-IN" smtClean="0"/>
              <a:t>05-01-2026</a:t>
            </a:fld>
            <a:endParaRPr lang="en-IN"/>
          </a:p>
        </p:txBody>
      </p:sp>
      <p:sp>
        <p:nvSpPr>
          <p:cNvPr id="5" name="Footer Placeholder 4">
            <a:extLst>
              <a:ext uri="{FF2B5EF4-FFF2-40B4-BE49-F238E27FC236}">
                <a16:creationId xmlns:a16="http://schemas.microsoft.com/office/drawing/2014/main" id="{114FA223-10B8-E387-0F0A-37273037239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350EEFF-6763-D49A-DB75-19E621629A3D}"/>
              </a:ext>
            </a:extLst>
          </p:cNvPr>
          <p:cNvSpPr>
            <a:spLocks noGrp="1"/>
          </p:cNvSpPr>
          <p:nvPr>
            <p:ph type="sldNum" sz="quarter" idx="12"/>
          </p:nvPr>
        </p:nvSpPr>
        <p:spPr/>
        <p:txBody>
          <a:bodyPr/>
          <a:lstStyle/>
          <a:p>
            <a:fld id="{D02C9819-0F38-4441-B7A9-0A24376542F9}" type="slidenum">
              <a:rPr lang="en-IN" smtClean="0"/>
              <a:t>‹#›</a:t>
            </a:fld>
            <a:endParaRPr lang="en-IN"/>
          </a:p>
        </p:txBody>
      </p:sp>
    </p:spTree>
    <p:extLst>
      <p:ext uri="{BB962C8B-B14F-4D97-AF65-F5344CB8AC3E}">
        <p14:creationId xmlns:p14="http://schemas.microsoft.com/office/powerpoint/2010/main" val="7627316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FA2B6-E187-6D15-BEB0-9B384F4BCB5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C62919C-FAFD-63A3-21DC-4DA34C06ADD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48E1F03-E5E2-9467-4CAE-3AF1E80692D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BA8098B-5611-60C9-53D5-FC7C84832F63}"/>
              </a:ext>
            </a:extLst>
          </p:cNvPr>
          <p:cNvSpPr>
            <a:spLocks noGrp="1"/>
          </p:cNvSpPr>
          <p:nvPr>
            <p:ph type="dt" sz="half" idx="10"/>
          </p:nvPr>
        </p:nvSpPr>
        <p:spPr/>
        <p:txBody>
          <a:bodyPr/>
          <a:lstStyle/>
          <a:p>
            <a:fld id="{E99203BB-A913-47C7-86A8-CC174982C2B4}" type="datetimeFigureOut">
              <a:rPr lang="en-IN" smtClean="0"/>
              <a:t>05-01-2026</a:t>
            </a:fld>
            <a:endParaRPr lang="en-IN"/>
          </a:p>
        </p:txBody>
      </p:sp>
      <p:sp>
        <p:nvSpPr>
          <p:cNvPr id="6" name="Footer Placeholder 5">
            <a:extLst>
              <a:ext uri="{FF2B5EF4-FFF2-40B4-BE49-F238E27FC236}">
                <a16:creationId xmlns:a16="http://schemas.microsoft.com/office/drawing/2014/main" id="{24137525-C357-3E92-FCF4-BBEBEF36302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E5A4376-7E1E-AAA3-2683-F86AD317328C}"/>
              </a:ext>
            </a:extLst>
          </p:cNvPr>
          <p:cNvSpPr>
            <a:spLocks noGrp="1"/>
          </p:cNvSpPr>
          <p:nvPr>
            <p:ph type="sldNum" sz="quarter" idx="12"/>
          </p:nvPr>
        </p:nvSpPr>
        <p:spPr/>
        <p:txBody>
          <a:bodyPr/>
          <a:lstStyle/>
          <a:p>
            <a:fld id="{D02C9819-0F38-4441-B7A9-0A24376542F9}" type="slidenum">
              <a:rPr lang="en-IN" smtClean="0"/>
              <a:t>‹#›</a:t>
            </a:fld>
            <a:endParaRPr lang="en-IN"/>
          </a:p>
        </p:txBody>
      </p:sp>
    </p:spTree>
    <p:extLst>
      <p:ext uri="{BB962C8B-B14F-4D97-AF65-F5344CB8AC3E}">
        <p14:creationId xmlns:p14="http://schemas.microsoft.com/office/powerpoint/2010/main" val="3365762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1618E-B033-E262-F5B3-30C75E9C80C7}"/>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C23BAA5-2F68-28B2-5A33-427AD7DD0E7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E3A1E9-4340-7384-1A63-301FCF7BFC0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8A009C1-9304-1037-4063-58A778F0168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C9D9D9-B900-A393-F4B4-DEDC242D6409}"/>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776EBC7-CEFF-F731-3835-92A2480240AF}"/>
              </a:ext>
            </a:extLst>
          </p:cNvPr>
          <p:cNvSpPr>
            <a:spLocks noGrp="1"/>
          </p:cNvSpPr>
          <p:nvPr>
            <p:ph type="dt" sz="half" idx="10"/>
          </p:nvPr>
        </p:nvSpPr>
        <p:spPr/>
        <p:txBody>
          <a:bodyPr/>
          <a:lstStyle/>
          <a:p>
            <a:fld id="{E99203BB-A913-47C7-86A8-CC174982C2B4}" type="datetimeFigureOut">
              <a:rPr lang="en-IN" smtClean="0"/>
              <a:t>05-01-2026</a:t>
            </a:fld>
            <a:endParaRPr lang="en-IN"/>
          </a:p>
        </p:txBody>
      </p:sp>
      <p:sp>
        <p:nvSpPr>
          <p:cNvPr id="8" name="Footer Placeholder 7">
            <a:extLst>
              <a:ext uri="{FF2B5EF4-FFF2-40B4-BE49-F238E27FC236}">
                <a16:creationId xmlns:a16="http://schemas.microsoft.com/office/drawing/2014/main" id="{108BF554-B3F3-2A70-B24B-9D0D1A21DBB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946F3A7-8D74-FF9A-FB23-59181B4A5B55}"/>
              </a:ext>
            </a:extLst>
          </p:cNvPr>
          <p:cNvSpPr>
            <a:spLocks noGrp="1"/>
          </p:cNvSpPr>
          <p:nvPr>
            <p:ph type="sldNum" sz="quarter" idx="12"/>
          </p:nvPr>
        </p:nvSpPr>
        <p:spPr/>
        <p:txBody>
          <a:bodyPr/>
          <a:lstStyle/>
          <a:p>
            <a:fld id="{D02C9819-0F38-4441-B7A9-0A24376542F9}" type="slidenum">
              <a:rPr lang="en-IN" smtClean="0"/>
              <a:t>‹#›</a:t>
            </a:fld>
            <a:endParaRPr lang="en-IN"/>
          </a:p>
        </p:txBody>
      </p:sp>
    </p:spTree>
    <p:extLst>
      <p:ext uri="{BB962C8B-B14F-4D97-AF65-F5344CB8AC3E}">
        <p14:creationId xmlns:p14="http://schemas.microsoft.com/office/powerpoint/2010/main" val="300734127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7DE81-6EAF-79C1-3158-9C9F0CE99C1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8F1A09D-5F6F-1C76-42F6-66118BE2FE56}"/>
              </a:ext>
            </a:extLst>
          </p:cNvPr>
          <p:cNvSpPr>
            <a:spLocks noGrp="1"/>
          </p:cNvSpPr>
          <p:nvPr>
            <p:ph type="dt" sz="half" idx="10"/>
          </p:nvPr>
        </p:nvSpPr>
        <p:spPr/>
        <p:txBody>
          <a:bodyPr/>
          <a:lstStyle/>
          <a:p>
            <a:fld id="{E99203BB-A913-47C7-86A8-CC174982C2B4}" type="datetimeFigureOut">
              <a:rPr lang="en-IN" smtClean="0"/>
              <a:t>05-01-2026</a:t>
            </a:fld>
            <a:endParaRPr lang="en-IN"/>
          </a:p>
        </p:txBody>
      </p:sp>
      <p:sp>
        <p:nvSpPr>
          <p:cNvPr id="4" name="Footer Placeholder 3">
            <a:extLst>
              <a:ext uri="{FF2B5EF4-FFF2-40B4-BE49-F238E27FC236}">
                <a16:creationId xmlns:a16="http://schemas.microsoft.com/office/drawing/2014/main" id="{36795169-6241-C77C-6E69-1085C51549F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05CA0B7-E748-3B23-B774-FE1557FA379F}"/>
              </a:ext>
            </a:extLst>
          </p:cNvPr>
          <p:cNvSpPr>
            <a:spLocks noGrp="1"/>
          </p:cNvSpPr>
          <p:nvPr>
            <p:ph type="sldNum" sz="quarter" idx="12"/>
          </p:nvPr>
        </p:nvSpPr>
        <p:spPr/>
        <p:txBody>
          <a:bodyPr/>
          <a:lstStyle/>
          <a:p>
            <a:fld id="{D02C9819-0F38-4441-B7A9-0A24376542F9}" type="slidenum">
              <a:rPr lang="en-IN" smtClean="0"/>
              <a:t>‹#›</a:t>
            </a:fld>
            <a:endParaRPr lang="en-IN"/>
          </a:p>
        </p:txBody>
      </p:sp>
    </p:spTree>
    <p:extLst>
      <p:ext uri="{BB962C8B-B14F-4D97-AF65-F5344CB8AC3E}">
        <p14:creationId xmlns:p14="http://schemas.microsoft.com/office/powerpoint/2010/main" val="31944410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84ECFB-63C9-890B-7D1C-7E492D53043D}"/>
              </a:ext>
            </a:extLst>
          </p:cNvPr>
          <p:cNvSpPr>
            <a:spLocks noGrp="1"/>
          </p:cNvSpPr>
          <p:nvPr>
            <p:ph type="dt" sz="half" idx="10"/>
          </p:nvPr>
        </p:nvSpPr>
        <p:spPr/>
        <p:txBody>
          <a:bodyPr/>
          <a:lstStyle/>
          <a:p>
            <a:fld id="{E99203BB-A913-47C7-86A8-CC174982C2B4}" type="datetimeFigureOut">
              <a:rPr lang="en-IN" smtClean="0"/>
              <a:t>05-01-2026</a:t>
            </a:fld>
            <a:endParaRPr lang="en-IN"/>
          </a:p>
        </p:txBody>
      </p:sp>
      <p:sp>
        <p:nvSpPr>
          <p:cNvPr id="3" name="Footer Placeholder 2">
            <a:extLst>
              <a:ext uri="{FF2B5EF4-FFF2-40B4-BE49-F238E27FC236}">
                <a16:creationId xmlns:a16="http://schemas.microsoft.com/office/drawing/2014/main" id="{545A1D13-7861-CF6C-AA16-BDC9BA7E9AC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5332ACF-2448-F0DB-F594-2140FA019DAE}"/>
              </a:ext>
            </a:extLst>
          </p:cNvPr>
          <p:cNvSpPr>
            <a:spLocks noGrp="1"/>
          </p:cNvSpPr>
          <p:nvPr>
            <p:ph type="sldNum" sz="quarter" idx="12"/>
          </p:nvPr>
        </p:nvSpPr>
        <p:spPr/>
        <p:txBody>
          <a:bodyPr/>
          <a:lstStyle/>
          <a:p>
            <a:fld id="{D02C9819-0F38-4441-B7A9-0A24376542F9}" type="slidenum">
              <a:rPr lang="en-IN" smtClean="0"/>
              <a:t>‹#›</a:t>
            </a:fld>
            <a:endParaRPr lang="en-IN"/>
          </a:p>
        </p:txBody>
      </p:sp>
    </p:spTree>
    <p:extLst>
      <p:ext uri="{BB962C8B-B14F-4D97-AF65-F5344CB8AC3E}">
        <p14:creationId xmlns:p14="http://schemas.microsoft.com/office/powerpoint/2010/main" val="29087922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51884-BCD6-2944-8FB2-60ACD3042C3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3987428-1EAA-5E0C-9436-C02D4AB89302}"/>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4D6D09F-AFF2-39D9-EDE7-987700079C7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C96B7E-C26F-0369-5C26-96C2BD0AC200}"/>
              </a:ext>
            </a:extLst>
          </p:cNvPr>
          <p:cNvSpPr>
            <a:spLocks noGrp="1"/>
          </p:cNvSpPr>
          <p:nvPr>
            <p:ph type="dt" sz="half" idx="10"/>
          </p:nvPr>
        </p:nvSpPr>
        <p:spPr/>
        <p:txBody>
          <a:bodyPr/>
          <a:lstStyle/>
          <a:p>
            <a:fld id="{E99203BB-A913-47C7-86A8-CC174982C2B4}" type="datetimeFigureOut">
              <a:rPr lang="en-IN" smtClean="0"/>
              <a:t>05-01-2026</a:t>
            </a:fld>
            <a:endParaRPr lang="en-IN"/>
          </a:p>
        </p:txBody>
      </p:sp>
      <p:sp>
        <p:nvSpPr>
          <p:cNvPr id="6" name="Footer Placeholder 5">
            <a:extLst>
              <a:ext uri="{FF2B5EF4-FFF2-40B4-BE49-F238E27FC236}">
                <a16:creationId xmlns:a16="http://schemas.microsoft.com/office/drawing/2014/main" id="{AB2822BF-4241-B43D-C43A-AEEBEFFF604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880F056-BE9A-9AF9-DA73-F2795B6F1F92}"/>
              </a:ext>
            </a:extLst>
          </p:cNvPr>
          <p:cNvSpPr>
            <a:spLocks noGrp="1"/>
          </p:cNvSpPr>
          <p:nvPr>
            <p:ph type="sldNum" sz="quarter" idx="12"/>
          </p:nvPr>
        </p:nvSpPr>
        <p:spPr/>
        <p:txBody>
          <a:bodyPr/>
          <a:lstStyle/>
          <a:p>
            <a:fld id="{D02C9819-0F38-4441-B7A9-0A24376542F9}" type="slidenum">
              <a:rPr lang="en-IN" smtClean="0"/>
              <a:t>‹#›</a:t>
            </a:fld>
            <a:endParaRPr lang="en-IN"/>
          </a:p>
        </p:txBody>
      </p:sp>
    </p:spTree>
    <p:extLst>
      <p:ext uri="{BB962C8B-B14F-4D97-AF65-F5344CB8AC3E}">
        <p14:creationId xmlns:p14="http://schemas.microsoft.com/office/powerpoint/2010/main" val="10253128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63936-4A08-1D94-8B5D-89A0045FFFA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604A1CD-A7A1-D3D7-1F10-BF5576187B0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55EFAD3-0FC4-D801-B1A6-F8B8DAFAC9C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A7E3FE-9BB3-CA12-348D-DA6669C45ED8}"/>
              </a:ext>
            </a:extLst>
          </p:cNvPr>
          <p:cNvSpPr>
            <a:spLocks noGrp="1"/>
          </p:cNvSpPr>
          <p:nvPr>
            <p:ph type="dt" sz="half" idx="10"/>
          </p:nvPr>
        </p:nvSpPr>
        <p:spPr/>
        <p:txBody>
          <a:bodyPr/>
          <a:lstStyle/>
          <a:p>
            <a:fld id="{E99203BB-A913-47C7-86A8-CC174982C2B4}" type="datetimeFigureOut">
              <a:rPr lang="en-IN" smtClean="0"/>
              <a:t>05-01-2026</a:t>
            </a:fld>
            <a:endParaRPr lang="en-IN"/>
          </a:p>
        </p:txBody>
      </p:sp>
      <p:sp>
        <p:nvSpPr>
          <p:cNvPr id="6" name="Footer Placeholder 5">
            <a:extLst>
              <a:ext uri="{FF2B5EF4-FFF2-40B4-BE49-F238E27FC236}">
                <a16:creationId xmlns:a16="http://schemas.microsoft.com/office/drawing/2014/main" id="{BAF8E9FB-1E61-AABA-6A8F-9EE5916D7C7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4D6BA91-8628-F255-9941-EF1E76D65E93}"/>
              </a:ext>
            </a:extLst>
          </p:cNvPr>
          <p:cNvSpPr>
            <a:spLocks noGrp="1"/>
          </p:cNvSpPr>
          <p:nvPr>
            <p:ph type="sldNum" sz="quarter" idx="12"/>
          </p:nvPr>
        </p:nvSpPr>
        <p:spPr/>
        <p:txBody>
          <a:bodyPr/>
          <a:lstStyle/>
          <a:p>
            <a:fld id="{D02C9819-0F38-4441-B7A9-0A24376542F9}" type="slidenum">
              <a:rPr lang="en-IN" smtClean="0"/>
              <a:t>‹#›</a:t>
            </a:fld>
            <a:endParaRPr lang="en-IN"/>
          </a:p>
        </p:txBody>
      </p:sp>
    </p:spTree>
    <p:extLst>
      <p:ext uri="{BB962C8B-B14F-4D97-AF65-F5344CB8AC3E}">
        <p14:creationId xmlns:p14="http://schemas.microsoft.com/office/powerpoint/2010/main" val="34001963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557A2-A560-B8AE-7E01-0FB947FCE81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06039EA-E444-AAA2-7777-00DEA48011CE}"/>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6FBB863-9A1C-491B-54E9-C2EB922E9B94}"/>
              </a:ext>
            </a:extLst>
          </p:cNvPr>
          <p:cNvSpPr>
            <a:spLocks noGrp="1"/>
          </p:cNvSpPr>
          <p:nvPr>
            <p:ph type="dt" sz="half" idx="10"/>
          </p:nvPr>
        </p:nvSpPr>
        <p:spPr/>
        <p:txBody>
          <a:bodyPr/>
          <a:lstStyle/>
          <a:p>
            <a:fld id="{E99203BB-A913-47C7-86A8-CC174982C2B4}" type="datetimeFigureOut">
              <a:rPr lang="en-IN" smtClean="0"/>
              <a:t>05-01-2026</a:t>
            </a:fld>
            <a:endParaRPr lang="en-IN"/>
          </a:p>
        </p:txBody>
      </p:sp>
      <p:sp>
        <p:nvSpPr>
          <p:cNvPr id="5" name="Footer Placeholder 4">
            <a:extLst>
              <a:ext uri="{FF2B5EF4-FFF2-40B4-BE49-F238E27FC236}">
                <a16:creationId xmlns:a16="http://schemas.microsoft.com/office/drawing/2014/main" id="{836F720F-0643-9A18-1797-FF4CB6DF24D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871E4C0-C555-4685-EE73-10F6DDE996A9}"/>
              </a:ext>
            </a:extLst>
          </p:cNvPr>
          <p:cNvSpPr>
            <a:spLocks noGrp="1"/>
          </p:cNvSpPr>
          <p:nvPr>
            <p:ph type="sldNum" sz="quarter" idx="12"/>
          </p:nvPr>
        </p:nvSpPr>
        <p:spPr/>
        <p:txBody>
          <a:bodyPr/>
          <a:lstStyle/>
          <a:p>
            <a:fld id="{D02C9819-0F38-4441-B7A9-0A24376542F9}" type="slidenum">
              <a:rPr lang="en-IN" smtClean="0"/>
              <a:t>‹#›</a:t>
            </a:fld>
            <a:endParaRPr lang="en-IN"/>
          </a:p>
        </p:txBody>
      </p:sp>
    </p:spTree>
    <p:extLst>
      <p:ext uri="{BB962C8B-B14F-4D97-AF65-F5344CB8AC3E}">
        <p14:creationId xmlns:p14="http://schemas.microsoft.com/office/powerpoint/2010/main" val="309416267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ABD791-3702-5568-8719-DD115C95EC8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3D1E149-5952-EDE9-894E-E195F3B2065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4D2A046-CC6B-332D-1782-60F54D298DEC}"/>
              </a:ext>
            </a:extLst>
          </p:cNvPr>
          <p:cNvSpPr>
            <a:spLocks noGrp="1"/>
          </p:cNvSpPr>
          <p:nvPr>
            <p:ph type="dt" sz="half" idx="10"/>
          </p:nvPr>
        </p:nvSpPr>
        <p:spPr/>
        <p:txBody>
          <a:bodyPr/>
          <a:lstStyle/>
          <a:p>
            <a:fld id="{E99203BB-A913-47C7-86A8-CC174982C2B4}" type="datetimeFigureOut">
              <a:rPr lang="en-IN" smtClean="0"/>
              <a:t>05-01-2026</a:t>
            </a:fld>
            <a:endParaRPr lang="en-IN"/>
          </a:p>
        </p:txBody>
      </p:sp>
      <p:sp>
        <p:nvSpPr>
          <p:cNvPr id="5" name="Footer Placeholder 4">
            <a:extLst>
              <a:ext uri="{FF2B5EF4-FFF2-40B4-BE49-F238E27FC236}">
                <a16:creationId xmlns:a16="http://schemas.microsoft.com/office/drawing/2014/main" id="{780F9EFB-C778-9197-4CDA-AE9DE47E9A4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654B516-15A2-DDFE-FF29-E2672EB3EDD6}"/>
              </a:ext>
            </a:extLst>
          </p:cNvPr>
          <p:cNvSpPr>
            <a:spLocks noGrp="1"/>
          </p:cNvSpPr>
          <p:nvPr>
            <p:ph type="sldNum" sz="quarter" idx="12"/>
          </p:nvPr>
        </p:nvSpPr>
        <p:spPr/>
        <p:txBody>
          <a:bodyPr/>
          <a:lstStyle/>
          <a:p>
            <a:fld id="{D02C9819-0F38-4441-B7A9-0A24376542F9}" type="slidenum">
              <a:rPr lang="en-IN" smtClean="0"/>
              <a:t>‹#›</a:t>
            </a:fld>
            <a:endParaRPr lang="en-IN"/>
          </a:p>
        </p:txBody>
      </p:sp>
    </p:spTree>
    <p:extLst>
      <p:ext uri="{BB962C8B-B14F-4D97-AF65-F5344CB8AC3E}">
        <p14:creationId xmlns:p14="http://schemas.microsoft.com/office/powerpoint/2010/main" val="2267485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FB4035-2507-4689-95D0-B4BE413268BB}" type="datetimeFigureOut">
              <a:rPr lang="en-IN" smtClean="0"/>
              <a:t>05-01-2026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1556F-26C5-4FAA-A508-9BE42EE9ECEE}" type="slidenum">
              <a:rPr lang="en-IN" smtClean="0"/>
              <a:t>‹#›</a:t>
            </a:fld>
            <a:endParaRPr lang="en-IN"/>
          </a:p>
        </p:txBody>
      </p:sp>
    </p:spTree>
    <p:extLst>
      <p:ext uri="{BB962C8B-B14F-4D97-AF65-F5344CB8AC3E}">
        <p14:creationId xmlns:p14="http://schemas.microsoft.com/office/powerpoint/2010/main" val="247982130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9F3ABC-418B-1574-7650-EF2C7AC39D24}"/>
              </a:ext>
            </a:extLst>
          </p:cNvPr>
          <p:cNvSpPr/>
          <p:nvPr userDrawn="1"/>
        </p:nvSpPr>
        <p:spPr>
          <a:xfrm>
            <a:off x="-21036" y="6536861"/>
            <a:ext cx="12213036" cy="359897"/>
          </a:xfrm>
          <a:prstGeom prst="rect">
            <a:avLst/>
          </a:prstGeom>
          <a:solidFill>
            <a:srgbClr val="0084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Isosceles Triangle 7">
            <a:extLst>
              <a:ext uri="{FF2B5EF4-FFF2-40B4-BE49-F238E27FC236}">
                <a16:creationId xmlns:a16="http://schemas.microsoft.com/office/drawing/2014/main" id="{7C5074A3-9834-F863-3334-20B5E52ED696}"/>
              </a:ext>
            </a:extLst>
          </p:cNvPr>
          <p:cNvSpPr/>
          <p:nvPr userDrawn="1"/>
        </p:nvSpPr>
        <p:spPr>
          <a:xfrm rot="10800000">
            <a:off x="11327027" y="6543672"/>
            <a:ext cx="292815" cy="244397"/>
          </a:xfrm>
          <a:prstGeom prst="triangle">
            <a:avLst/>
          </a:prstGeom>
          <a:solidFill>
            <a:srgbClr val="00843B"/>
          </a:solidFill>
          <a:ln w="15875">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sp>
        <p:nvSpPr>
          <p:cNvPr id="9" name="Isosceles Triangle 8">
            <a:extLst>
              <a:ext uri="{FF2B5EF4-FFF2-40B4-BE49-F238E27FC236}">
                <a16:creationId xmlns:a16="http://schemas.microsoft.com/office/drawing/2014/main" id="{5B727639-4FE1-39C2-43AF-9852C29CCF27}"/>
              </a:ext>
            </a:extLst>
          </p:cNvPr>
          <p:cNvSpPr/>
          <p:nvPr userDrawn="1"/>
        </p:nvSpPr>
        <p:spPr>
          <a:xfrm rot="7190941">
            <a:off x="11765984" y="6736862"/>
            <a:ext cx="272435" cy="234858"/>
          </a:xfrm>
          <a:prstGeom prst="triangle">
            <a:avLst/>
          </a:prstGeom>
          <a:solidFill>
            <a:srgbClr val="A6CE38"/>
          </a:solidFill>
          <a:ln w="15875">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sp>
        <p:nvSpPr>
          <p:cNvPr id="10" name="Rectangle 9">
            <a:extLst>
              <a:ext uri="{FF2B5EF4-FFF2-40B4-BE49-F238E27FC236}">
                <a16:creationId xmlns:a16="http://schemas.microsoft.com/office/drawing/2014/main" id="{6565CAD1-76A1-D44E-6FD9-4B80DB0A5DCE}"/>
              </a:ext>
            </a:extLst>
          </p:cNvPr>
          <p:cNvSpPr/>
          <p:nvPr userDrawn="1"/>
        </p:nvSpPr>
        <p:spPr>
          <a:xfrm>
            <a:off x="-21036" y="6514001"/>
            <a:ext cx="12213036" cy="45719"/>
          </a:xfrm>
          <a:prstGeom prst="rect">
            <a:avLst/>
          </a:prstGeom>
          <a:solidFill>
            <a:srgbClr val="A6CE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Placeholder 1"/>
          <p:cNvSpPr>
            <a:spLocks noGrp="1"/>
          </p:cNvSpPr>
          <p:nvPr>
            <p:ph type="title"/>
          </p:nvPr>
        </p:nvSpPr>
        <p:spPr>
          <a:xfrm>
            <a:off x="838200" y="310101"/>
            <a:ext cx="10515600" cy="547833"/>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2"/>
          </p:nvPr>
        </p:nvSpPr>
        <p:spPr>
          <a:xfrm>
            <a:off x="0" y="6543671"/>
            <a:ext cx="2743200" cy="365125"/>
          </a:xfrm>
          <a:prstGeom prst="rect">
            <a:avLst/>
          </a:prstGeom>
        </p:spPr>
        <p:txBody>
          <a:bodyPr vert="horz" lIns="91440" tIns="45720" rIns="91440" bIns="45720" rtlCol="0" anchor="ctr"/>
          <a:lstStyle>
            <a:lvl1pPr algn="l">
              <a:defRPr sz="1600">
                <a:solidFill>
                  <a:schemeClr val="bg1"/>
                </a:solidFill>
              </a:defRPr>
            </a:lvl1pPr>
          </a:lstStyle>
          <a:p>
            <a:r>
              <a:rPr lang="en-US"/>
              <a:t>www.infragroup.co.in</a:t>
            </a:r>
            <a:endParaRPr lang="en-IN" sz="1600"/>
          </a:p>
        </p:txBody>
      </p:sp>
      <p:sp>
        <p:nvSpPr>
          <p:cNvPr id="5" name="Footer Placeholder 4"/>
          <p:cNvSpPr>
            <a:spLocks noGrp="1"/>
          </p:cNvSpPr>
          <p:nvPr>
            <p:ph type="ftr" sz="quarter" idx="3"/>
          </p:nvPr>
        </p:nvSpPr>
        <p:spPr>
          <a:xfrm>
            <a:off x="4038600" y="6543671"/>
            <a:ext cx="4114800" cy="365125"/>
          </a:xfrm>
          <a:prstGeom prst="rect">
            <a:avLst/>
          </a:prstGeom>
        </p:spPr>
        <p:txBody>
          <a:bodyPr vert="horz" lIns="91440" tIns="45720" rIns="91440" bIns="45720" rtlCol="0" anchor="ctr"/>
          <a:lstStyle>
            <a:lvl1pPr algn="ctr">
              <a:defRPr sz="1600">
                <a:solidFill>
                  <a:schemeClr val="bg1"/>
                </a:solidFill>
              </a:defRPr>
            </a:lvl1pPr>
          </a:lstStyle>
          <a:p>
            <a:r>
              <a:rPr lang="en-IN"/>
              <a:t>Empowering Decisions with Knowledge*</a:t>
            </a:r>
            <a:endParaRPr lang="en-IN" sz="1600"/>
          </a:p>
        </p:txBody>
      </p:sp>
      <p:sp>
        <p:nvSpPr>
          <p:cNvPr id="6" name="Slide Number Placeholder 5"/>
          <p:cNvSpPr>
            <a:spLocks noGrp="1"/>
          </p:cNvSpPr>
          <p:nvPr>
            <p:ph type="sldNum" sz="quarter" idx="4"/>
          </p:nvPr>
        </p:nvSpPr>
        <p:spPr>
          <a:xfrm>
            <a:off x="8610600" y="6543671"/>
            <a:ext cx="2743200" cy="365125"/>
          </a:xfrm>
          <a:prstGeom prst="rect">
            <a:avLst/>
          </a:prstGeom>
        </p:spPr>
        <p:txBody>
          <a:bodyPr vert="horz" lIns="91440" tIns="45720" rIns="91440" bIns="45720" rtlCol="0" anchor="ctr"/>
          <a:lstStyle>
            <a:lvl1pPr algn="r">
              <a:defRPr sz="1600">
                <a:solidFill>
                  <a:schemeClr val="bg1"/>
                </a:solidFill>
              </a:defRPr>
            </a:lvl1pPr>
          </a:lstStyle>
          <a:p>
            <a:fld id="{17760CC3-DF3F-43B3-85DE-4F73186CB282}" type="slidenum">
              <a:rPr lang="en-IN" smtClean="0"/>
              <a:pPr/>
              <a:t>‹#›</a:t>
            </a:fld>
            <a:endParaRPr lang="en-IN" sz="1600"/>
          </a:p>
        </p:txBody>
      </p:sp>
      <p:pic>
        <p:nvPicPr>
          <p:cNvPr id="11" name="Picture 10">
            <a:extLst>
              <a:ext uri="{FF2B5EF4-FFF2-40B4-BE49-F238E27FC236}">
                <a16:creationId xmlns:a16="http://schemas.microsoft.com/office/drawing/2014/main" id="{74469CD9-D1D8-71D5-A8B6-45C2471ADCC8}"/>
              </a:ext>
            </a:extLst>
          </p:cNvPr>
          <p:cNvPicPr>
            <a:picLocks noChangeAspect="1"/>
          </p:cNvPicPr>
          <p:nvPr userDrawn="1"/>
        </p:nvPicPr>
        <p:blipFill>
          <a:blip r:embed="rId4" cstate="print">
            <a:alphaModFix amt="62000"/>
            <a:extLst>
              <a:ext uri="{28A0092B-C50C-407E-A947-70E740481C1C}">
                <a14:useLocalDpi xmlns:a14="http://schemas.microsoft.com/office/drawing/2010/main" val="0"/>
              </a:ext>
            </a:extLst>
          </a:blip>
          <a:srcRect r="54977" b="31318"/>
          <a:stretch>
            <a:fillRect/>
          </a:stretch>
        </p:blipFill>
        <p:spPr>
          <a:xfrm rot="10800000">
            <a:off x="-21036" y="-106"/>
            <a:ext cx="1817370" cy="2818725"/>
          </a:xfrm>
          <a:prstGeom prst="rect">
            <a:avLst/>
          </a:prstGeom>
        </p:spPr>
      </p:pic>
      <p:pic>
        <p:nvPicPr>
          <p:cNvPr id="12" name="Graphic 11">
            <a:extLst>
              <a:ext uri="{FF2B5EF4-FFF2-40B4-BE49-F238E27FC236}">
                <a16:creationId xmlns:a16="http://schemas.microsoft.com/office/drawing/2014/main" id="{7AED5BBF-2F69-7B95-218C-FA04FC59023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75533" y="265328"/>
            <a:ext cx="1156534" cy="547832"/>
          </a:xfrm>
          <a:prstGeom prst="rect">
            <a:avLst/>
          </a:prstGeom>
        </p:spPr>
      </p:pic>
    </p:spTree>
  </p:cSld>
  <p:clrMap bg1="lt1" tx1="dk1" bg2="lt2" tx2="dk2" accent1="accent1" accent2="accent2" accent3="accent3" accent4="accent4" accent5="accent5" accent6="accent6" hlink="hlink" folHlink="folHlink"/>
  <p:sldLayoutIdLst>
    <p:sldLayoutId id="2147483796" r:id="rId1"/>
    <p:sldLayoutId id="2147483716" r:id="rId2"/>
  </p:sldLayoutIdLst>
  <p:hf hdr="0"/>
  <p:txStyles>
    <p:titleStyle>
      <a:lvl1pPr algn="ctr"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835F2B-9639-4749-96CF-1A05D1C99280}" type="datetimeFigureOut">
              <a:rPr lang="en-IN" smtClean="0"/>
              <a:t>05-01-2026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6F3F98-C297-4D4B-9AE0-AB39EAD8D287}" type="slidenum">
              <a:rPr lang="en-IN" smtClean="0"/>
              <a:t>‹#›</a:t>
            </a:fld>
            <a:endParaRPr lang="en-IN"/>
          </a:p>
        </p:txBody>
      </p:sp>
    </p:spTree>
    <p:extLst>
      <p:ext uri="{BB962C8B-B14F-4D97-AF65-F5344CB8AC3E}">
        <p14:creationId xmlns:p14="http://schemas.microsoft.com/office/powerpoint/2010/main" val="1368083102"/>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38C5FC-C7A6-40BE-998E-069153858148}" type="datetimeFigureOut">
              <a:rPr lang="en-IN" smtClean="0"/>
              <a:t>05-01-2026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A40F67-6FB2-461B-9B6F-B00C5D749C26}" type="slidenum">
              <a:rPr lang="en-IN" smtClean="0"/>
              <a:t>‹#›</a:t>
            </a:fld>
            <a:endParaRPr lang="en-IN"/>
          </a:p>
        </p:txBody>
      </p:sp>
    </p:spTree>
    <p:extLst>
      <p:ext uri="{BB962C8B-B14F-4D97-AF65-F5344CB8AC3E}">
        <p14:creationId xmlns:p14="http://schemas.microsoft.com/office/powerpoint/2010/main" val="392364742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F45D33-C191-4027-ABBF-A996B12AFEE5}" type="datetimeFigureOut">
              <a:rPr lang="en-IN" smtClean="0"/>
              <a:t>05-01-2026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B375EC-8D79-4650-BD59-F5B588925F23}" type="slidenum">
              <a:rPr lang="en-IN" smtClean="0"/>
              <a:t>‹#›</a:t>
            </a:fld>
            <a:endParaRPr lang="en-IN"/>
          </a:p>
        </p:txBody>
      </p:sp>
    </p:spTree>
    <p:extLst>
      <p:ext uri="{BB962C8B-B14F-4D97-AF65-F5344CB8AC3E}">
        <p14:creationId xmlns:p14="http://schemas.microsoft.com/office/powerpoint/2010/main" val="411368836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2D2696-E88D-4DC3-A6A1-A09D18843C05}" type="datetimeFigureOut">
              <a:rPr lang="en-IN" smtClean="0"/>
              <a:t>05-01-2026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A55DC-0E49-4BE8-8EE4-1DEE81F036E8}" type="slidenum">
              <a:rPr lang="en-IN" smtClean="0"/>
              <a:t>‹#›</a:t>
            </a:fld>
            <a:endParaRPr lang="en-IN"/>
          </a:p>
        </p:txBody>
      </p:sp>
    </p:spTree>
    <p:extLst>
      <p:ext uri="{BB962C8B-B14F-4D97-AF65-F5344CB8AC3E}">
        <p14:creationId xmlns:p14="http://schemas.microsoft.com/office/powerpoint/2010/main" val="2811027903"/>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CCD8B7D-9499-E008-26DC-25B4F238EB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9203BB-A913-47C7-86A8-CC174982C2B4}" type="datetimeFigureOut">
              <a:rPr lang="en-IN" smtClean="0"/>
              <a:t>05-01-2026</a:t>
            </a:fld>
            <a:endParaRPr lang="en-IN"/>
          </a:p>
        </p:txBody>
      </p:sp>
      <p:sp>
        <p:nvSpPr>
          <p:cNvPr id="5" name="Footer Placeholder 4">
            <a:extLst>
              <a:ext uri="{FF2B5EF4-FFF2-40B4-BE49-F238E27FC236}">
                <a16:creationId xmlns:a16="http://schemas.microsoft.com/office/drawing/2014/main" id="{6C9E0C75-7354-291C-3151-7BF9617E03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86A7B6A7-69B9-2193-D29D-E6248695D2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2C9819-0F38-4441-B7A9-0A24376542F9}" type="slidenum">
              <a:rPr lang="en-IN" smtClean="0"/>
              <a:t>‹#›</a:t>
            </a:fld>
            <a:endParaRPr lang="en-IN"/>
          </a:p>
        </p:txBody>
      </p:sp>
    </p:spTree>
    <p:extLst>
      <p:ext uri="{BB962C8B-B14F-4D97-AF65-F5344CB8AC3E}">
        <p14:creationId xmlns:p14="http://schemas.microsoft.com/office/powerpoint/2010/main" val="2165791374"/>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8.svg"/><Relationship Id="rId11" Type="http://schemas.microsoft.com/office/2007/relationships/hdphoto" Target="../media/hdphoto2.wdp"/><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svg"/><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4.svg"/><Relationship Id="rId5" Type="http://schemas.openxmlformats.org/officeDocument/2006/relationships/image" Target="../media/image13.png"/><Relationship Id="rId4" Type="http://schemas.microsoft.com/office/2007/relationships/hdphoto" Target="../media/hdphoto3.wdp"/><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notesSlide" Target="../notesSlides/notesSlide8.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slideLayout" Target="../slideLayouts/slideLayout13.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image" Target="../media/image20.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image" Target="../media/image19.png"/><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image" Target="../media/image22.pn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image" Target="../media/image18.png"/><Relationship Id="rId30"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tags" Target="../tags/tag37.xml"/><Relationship Id="rId18" Type="http://schemas.openxmlformats.org/officeDocument/2006/relationships/tags" Target="../tags/tag42.xml"/><Relationship Id="rId26" Type="http://schemas.openxmlformats.org/officeDocument/2006/relationships/image" Target="../media/image27.png"/><Relationship Id="rId3" Type="http://schemas.openxmlformats.org/officeDocument/2006/relationships/tags" Target="../tags/tag27.xml"/><Relationship Id="rId21" Type="http://schemas.openxmlformats.org/officeDocument/2006/relationships/notesSlide" Target="../notesSlides/notesSlide9.xml"/><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tags" Target="../tags/tag41.xml"/><Relationship Id="rId25" Type="http://schemas.openxmlformats.org/officeDocument/2006/relationships/image" Target="../media/image26.png"/><Relationship Id="rId2" Type="http://schemas.openxmlformats.org/officeDocument/2006/relationships/tags" Target="../tags/tag26.xml"/><Relationship Id="rId16" Type="http://schemas.openxmlformats.org/officeDocument/2006/relationships/tags" Target="../tags/tag40.xml"/><Relationship Id="rId20" Type="http://schemas.openxmlformats.org/officeDocument/2006/relationships/slideLayout" Target="../slideLayouts/slideLayout13.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24" Type="http://schemas.openxmlformats.org/officeDocument/2006/relationships/image" Target="../media/image25.png"/><Relationship Id="rId5" Type="http://schemas.openxmlformats.org/officeDocument/2006/relationships/tags" Target="../tags/tag29.xml"/><Relationship Id="rId15" Type="http://schemas.openxmlformats.org/officeDocument/2006/relationships/tags" Target="../tags/tag39.xml"/><Relationship Id="rId23" Type="http://schemas.openxmlformats.org/officeDocument/2006/relationships/image" Target="../media/image24.png"/><Relationship Id="rId10" Type="http://schemas.openxmlformats.org/officeDocument/2006/relationships/tags" Target="../tags/tag34.xml"/><Relationship Id="rId19" Type="http://schemas.openxmlformats.org/officeDocument/2006/relationships/tags" Target="../tags/tag43.xml"/><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tags" Target="../tags/tag38.xml"/><Relationship Id="rId22"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30.png"/><Relationship Id="rId4" Type="http://schemas.openxmlformats.org/officeDocument/2006/relationships/image" Target="../media/image29.svg"/></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3.xml"/><Relationship Id="rId6" Type="http://schemas.microsoft.com/office/2007/relationships/hdphoto" Target="../media/hdphoto4.wdp"/><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3.xml"/><Relationship Id="rId6" Type="http://schemas.microsoft.com/office/2007/relationships/hdphoto" Target="../media/hdphoto4.wdp"/><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3.xml"/><Relationship Id="rId5" Type="http://schemas.openxmlformats.org/officeDocument/2006/relationships/image" Target="../media/image40.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3.xml"/><Relationship Id="rId5" Type="http://schemas.openxmlformats.org/officeDocument/2006/relationships/image" Target="../media/image44.jpe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3.xml"/><Relationship Id="rId5" Type="http://schemas.openxmlformats.org/officeDocument/2006/relationships/image" Target="../media/image48.jpeg"/><Relationship Id="rId4" Type="http://schemas.openxmlformats.org/officeDocument/2006/relationships/image" Target="../media/image47.jpeg"/></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3.xml"/><Relationship Id="rId5" Type="http://schemas.openxmlformats.org/officeDocument/2006/relationships/image" Target="../media/image52.jpeg"/><Relationship Id="rId4" Type="http://schemas.openxmlformats.org/officeDocument/2006/relationships/image" Target="../media/image5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jpeg"/><Relationship Id="rId12" Type="http://schemas.openxmlformats.org/officeDocument/2006/relationships/image" Target="../media/image63.jpeg"/><Relationship Id="rId2" Type="http://schemas.openxmlformats.org/officeDocument/2006/relationships/image" Target="../media/image53.jpeg"/><Relationship Id="rId1" Type="http://schemas.openxmlformats.org/officeDocument/2006/relationships/slideLayout" Target="../slideLayouts/slideLayout13.xml"/><Relationship Id="rId6" Type="http://schemas.openxmlformats.org/officeDocument/2006/relationships/image" Target="../media/image57.jpe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gif"/><Relationship Id="rId4" Type="http://schemas.openxmlformats.org/officeDocument/2006/relationships/image" Target="../media/image55.png"/><Relationship Id="rId9" Type="http://schemas.openxmlformats.org/officeDocument/2006/relationships/image" Target="../media/image60.jpeg"/></Relationships>
</file>

<file path=ppt/slides/_rels/slide27.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18" Type="http://schemas.openxmlformats.org/officeDocument/2006/relationships/image" Target="../media/image80.png"/><Relationship Id="rId26" Type="http://schemas.openxmlformats.org/officeDocument/2006/relationships/image" Target="../media/image88.jpeg"/><Relationship Id="rId3" Type="http://schemas.openxmlformats.org/officeDocument/2006/relationships/image" Target="../media/image65.png"/><Relationship Id="rId21" Type="http://schemas.openxmlformats.org/officeDocument/2006/relationships/image" Target="../media/image83.png"/><Relationship Id="rId7" Type="http://schemas.openxmlformats.org/officeDocument/2006/relationships/image" Target="../media/image69.png"/><Relationship Id="rId12" Type="http://schemas.openxmlformats.org/officeDocument/2006/relationships/image" Target="../media/image74.png"/><Relationship Id="rId17" Type="http://schemas.openxmlformats.org/officeDocument/2006/relationships/image" Target="../media/image79.jpeg"/><Relationship Id="rId25" Type="http://schemas.openxmlformats.org/officeDocument/2006/relationships/image" Target="../media/image87.jpeg"/><Relationship Id="rId2" Type="http://schemas.openxmlformats.org/officeDocument/2006/relationships/image" Target="../media/image64.png"/><Relationship Id="rId16" Type="http://schemas.openxmlformats.org/officeDocument/2006/relationships/image" Target="../media/image78.png"/><Relationship Id="rId20" Type="http://schemas.openxmlformats.org/officeDocument/2006/relationships/image" Target="../media/image82.png"/><Relationship Id="rId29" Type="http://schemas.openxmlformats.org/officeDocument/2006/relationships/image" Target="../media/image91.png"/><Relationship Id="rId1" Type="http://schemas.openxmlformats.org/officeDocument/2006/relationships/slideLayout" Target="../slideLayouts/slideLayout13.xml"/><Relationship Id="rId6" Type="http://schemas.openxmlformats.org/officeDocument/2006/relationships/image" Target="../media/image68.png"/><Relationship Id="rId11" Type="http://schemas.openxmlformats.org/officeDocument/2006/relationships/image" Target="../media/image73.png"/><Relationship Id="rId24" Type="http://schemas.openxmlformats.org/officeDocument/2006/relationships/image" Target="../media/image86.jpeg"/><Relationship Id="rId5" Type="http://schemas.openxmlformats.org/officeDocument/2006/relationships/image" Target="../media/image67.png"/><Relationship Id="rId15" Type="http://schemas.openxmlformats.org/officeDocument/2006/relationships/image" Target="../media/image77.jpeg"/><Relationship Id="rId23" Type="http://schemas.openxmlformats.org/officeDocument/2006/relationships/image" Target="../media/image85.jpeg"/><Relationship Id="rId28" Type="http://schemas.openxmlformats.org/officeDocument/2006/relationships/image" Target="../media/image90.png"/><Relationship Id="rId10" Type="http://schemas.openxmlformats.org/officeDocument/2006/relationships/image" Target="../media/image72.png"/><Relationship Id="rId19" Type="http://schemas.openxmlformats.org/officeDocument/2006/relationships/image" Target="../media/image81.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 Id="rId22" Type="http://schemas.openxmlformats.org/officeDocument/2006/relationships/image" Target="../media/image84.png"/><Relationship Id="rId27" Type="http://schemas.openxmlformats.org/officeDocument/2006/relationships/image" Target="../media/image89.png"/></Relationships>
</file>

<file path=ppt/slides/_rels/slide28.xml.rels><?xml version="1.0" encoding="UTF-8" standalone="yes"?>
<Relationships xmlns="http://schemas.openxmlformats.org/package/2006/relationships"><Relationship Id="rId8" Type="http://schemas.openxmlformats.org/officeDocument/2006/relationships/image" Target="../media/image98.jpeg"/><Relationship Id="rId13" Type="http://schemas.openxmlformats.org/officeDocument/2006/relationships/image" Target="../media/image103.png"/><Relationship Id="rId18" Type="http://schemas.openxmlformats.org/officeDocument/2006/relationships/image" Target="../media/image107.png"/><Relationship Id="rId26" Type="http://schemas.openxmlformats.org/officeDocument/2006/relationships/image" Target="../media/image115.png"/><Relationship Id="rId3" Type="http://schemas.openxmlformats.org/officeDocument/2006/relationships/image" Target="../media/image93.png"/><Relationship Id="rId21" Type="http://schemas.openxmlformats.org/officeDocument/2006/relationships/image" Target="../media/image110.jpeg"/><Relationship Id="rId7" Type="http://schemas.openxmlformats.org/officeDocument/2006/relationships/image" Target="../media/image97.png"/><Relationship Id="rId12" Type="http://schemas.openxmlformats.org/officeDocument/2006/relationships/image" Target="../media/image102.png"/><Relationship Id="rId17" Type="http://schemas.openxmlformats.org/officeDocument/2006/relationships/image" Target="../media/image106.png"/><Relationship Id="rId25" Type="http://schemas.openxmlformats.org/officeDocument/2006/relationships/image" Target="../media/image114.png"/><Relationship Id="rId2" Type="http://schemas.openxmlformats.org/officeDocument/2006/relationships/image" Target="../media/image92.png"/><Relationship Id="rId16" Type="http://schemas.openxmlformats.org/officeDocument/2006/relationships/image" Target="../media/image105.png"/><Relationship Id="rId20" Type="http://schemas.openxmlformats.org/officeDocument/2006/relationships/image" Target="../media/image109.jpeg"/><Relationship Id="rId29" Type="http://schemas.openxmlformats.org/officeDocument/2006/relationships/image" Target="../media/image118.png"/><Relationship Id="rId1" Type="http://schemas.openxmlformats.org/officeDocument/2006/relationships/slideLayout" Target="../slideLayouts/slideLayout13.xml"/><Relationship Id="rId6" Type="http://schemas.openxmlformats.org/officeDocument/2006/relationships/image" Target="../media/image96.png"/><Relationship Id="rId11" Type="http://schemas.openxmlformats.org/officeDocument/2006/relationships/image" Target="../media/image101.png"/><Relationship Id="rId24" Type="http://schemas.openxmlformats.org/officeDocument/2006/relationships/image" Target="../media/image113.png"/><Relationship Id="rId5" Type="http://schemas.openxmlformats.org/officeDocument/2006/relationships/image" Target="../media/image95.png"/><Relationship Id="rId15" Type="http://schemas.microsoft.com/office/2007/relationships/hdphoto" Target="../media/hdphoto5.wdp"/><Relationship Id="rId23" Type="http://schemas.openxmlformats.org/officeDocument/2006/relationships/image" Target="../media/image112.png"/><Relationship Id="rId28" Type="http://schemas.openxmlformats.org/officeDocument/2006/relationships/image" Target="../media/image117.jpeg"/><Relationship Id="rId10" Type="http://schemas.openxmlformats.org/officeDocument/2006/relationships/image" Target="../media/image100.jpeg"/><Relationship Id="rId19" Type="http://schemas.openxmlformats.org/officeDocument/2006/relationships/image" Target="../media/image108.png"/><Relationship Id="rId4" Type="http://schemas.openxmlformats.org/officeDocument/2006/relationships/image" Target="../media/image94.jpeg"/><Relationship Id="rId9" Type="http://schemas.openxmlformats.org/officeDocument/2006/relationships/image" Target="../media/image99.jpeg"/><Relationship Id="rId14" Type="http://schemas.openxmlformats.org/officeDocument/2006/relationships/image" Target="../media/image104.png"/><Relationship Id="rId22" Type="http://schemas.openxmlformats.org/officeDocument/2006/relationships/image" Target="../media/image111.png"/><Relationship Id="rId27" Type="http://schemas.openxmlformats.org/officeDocument/2006/relationships/image" Target="../media/image116.png"/><Relationship Id="rId30" Type="http://schemas.openxmlformats.org/officeDocument/2006/relationships/image" Target="../media/image119.png"/></Relationships>
</file>

<file path=ppt/slides/_rels/slide29.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image" Target="../media/image131.png"/><Relationship Id="rId18" Type="http://schemas.openxmlformats.org/officeDocument/2006/relationships/image" Target="../media/image136.jpeg"/><Relationship Id="rId26" Type="http://schemas.openxmlformats.org/officeDocument/2006/relationships/image" Target="../media/image144.png"/><Relationship Id="rId3" Type="http://schemas.openxmlformats.org/officeDocument/2006/relationships/image" Target="../media/image121.png"/><Relationship Id="rId21" Type="http://schemas.openxmlformats.org/officeDocument/2006/relationships/image" Target="../media/image139.png"/><Relationship Id="rId7" Type="http://schemas.openxmlformats.org/officeDocument/2006/relationships/image" Target="../media/image125.png"/><Relationship Id="rId12" Type="http://schemas.openxmlformats.org/officeDocument/2006/relationships/image" Target="../media/image130.png"/><Relationship Id="rId17" Type="http://schemas.openxmlformats.org/officeDocument/2006/relationships/image" Target="../media/image135.png"/><Relationship Id="rId25" Type="http://schemas.openxmlformats.org/officeDocument/2006/relationships/image" Target="../media/image143.png"/><Relationship Id="rId2" Type="http://schemas.openxmlformats.org/officeDocument/2006/relationships/image" Target="../media/image120.png"/><Relationship Id="rId16" Type="http://schemas.openxmlformats.org/officeDocument/2006/relationships/image" Target="../media/image134.png"/><Relationship Id="rId20" Type="http://schemas.openxmlformats.org/officeDocument/2006/relationships/image" Target="../media/image138.png"/><Relationship Id="rId29" Type="http://schemas.openxmlformats.org/officeDocument/2006/relationships/image" Target="../media/image147.jpeg"/><Relationship Id="rId1" Type="http://schemas.openxmlformats.org/officeDocument/2006/relationships/slideLayout" Target="../slideLayouts/slideLayout13.xml"/><Relationship Id="rId6" Type="http://schemas.openxmlformats.org/officeDocument/2006/relationships/image" Target="../media/image124.png"/><Relationship Id="rId11" Type="http://schemas.openxmlformats.org/officeDocument/2006/relationships/image" Target="../media/image129.png"/><Relationship Id="rId24" Type="http://schemas.openxmlformats.org/officeDocument/2006/relationships/image" Target="../media/image142.jpeg"/><Relationship Id="rId5" Type="http://schemas.openxmlformats.org/officeDocument/2006/relationships/image" Target="../media/image123.png"/><Relationship Id="rId15" Type="http://schemas.openxmlformats.org/officeDocument/2006/relationships/image" Target="../media/image133.png"/><Relationship Id="rId23" Type="http://schemas.openxmlformats.org/officeDocument/2006/relationships/image" Target="../media/image141.png"/><Relationship Id="rId28" Type="http://schemas.openxmlformats.org/officeDocument/2006/relationships/image" Target="../media/image146.png"/><Relationship Id="rId10" Type="http://schemas.openxmlformats.org/officeDocument/2006/relationships/image" Target="../media/image128.png"/><Relationship Id="rId19" Type="http://schemas.openxmlformats.org/officeDocument/2006/relationships/image" Target="../media/image137.png"/><Relationship Id="rId4" Type="http://schemas.openxmlformats.org/officeDocument/2006/relationships/image" Target="../media/image122.png"/><Relationship Id="rId9" Type="http://schemas.openxmlformats.org/officeDocument/2006/relationships/image" Target="../media/image127.png"/><Relationship Id="rId14" Type="http://schemas.openxmlformats.org/officeDocument/2006/relationships/image" Target="../media/image132.png"/><Relationship Id="rId22" Type="http://schemas.openxmlformats.org/officeDocument/2006/relationships/image" Target="../media/image140.png"/><Relationship Id="rId27" Type="http://schemas.openxmlformats.org/officeDocument/2006/relationships/image" Target="../media/image145.png"/></Relationships>
</file>

<file path=ppt/slides/_rels/slide30.xml.rels><?xml version="1.0" encoding="UTF-8" standalone="yes"?>
<Relationships xmlns="http://schemas.openxmlformats.org/package/2006/relationships"><Relationship Id="rId8" Type="http://schemas.openxmlformats.org/officeDocument/2006/relationships/image" Target="../media/image154.png"/><Relationship Id="rId13" Type="http://schemas.openxmlformats.org/officeDocument/2006/relationships/image" Target="../media/image159.png"/><Relationship Id="rId18" Type="http://schemas.openxmlformats.org/officeDocument/2006/relationships/image" Target="../media/image164.jpeg"/><Relationship Id="rId26" Type="http://schemas.openxmlformats.org/officeDocument/2006/relationships/image" Target="../media/image172.png"/><Relationship Id="rId3" Type="http://schemas.openxmlformats.org/officeDocument/2006/relationships/image" Target="../media/image149.png"/><Relationship Id="rId21" Type="http://schemas.openxmlformats.org/officeDocument/2006/relationships/image" Target="../media/image167.png"/><Relationship Id="rId7" Type="http://schemas.openxmlformats.org/officeDocument/2006/relationships/image" Target="../media/image153.png"/><Relationship Id="rId12" Type="http://schemas.openxmlformats.org/officeDocument/2006/relationships/image" Target="../media/image158.png"/><Relationship Id="rId17" Type="http://schemas.openxmlformats.org/officeDocument/2006/relationships/image" Target="../media/image163.png"/><Relationship Id="rId25" Type="http://schemas.openxmlformats.org/officeDocument/2006/relationships/image" Target="../media/image171.jpeg"/><Relationship Id="rId2" Type="http://schemas.openxmlformats.org/officeDocument/2006/relationships/image" Target="../media/image148.png"/><Relationship Id="rId16" Type="http://schemas.openxmlformats.org/officeDocument/2006/relationships/image" Target="../media/image162.png"/><Relationship Id="rId20" Type="http://schemas.openxmlformats.org/officeDocument/2006/relationships/image" Target="../media/image166.png"/><Relationship Id="rId29" Type="http://schemas.openxmlformats.org/officeDocument/2006/relationships/image" Target="../media/image175.jpeg"/><Relationship Id="rId1" Type="http://schemas.openxmlformats.org/officeDocument/2006/relationships/slideLayout" Target="../slideLayouts/slideLayout13.xml"/><Relationship Id="rId6" Type="http://schemas.openxmlformats.org/officeDocument/2006/relationships/image" Target="../media/image152.jpeg"/><Relationship Id="rId11" Type="http://schemas.openxmlformats.org/officeDocument/2006/relationships/image" Target="../media/image157.png"/><Relationship Id="rId24" Type="http://schemas.openxmlformats.org/officeDocument/2006/relationships/image" Target="../media/image170.png"/><Relationship Id="rId5" Type="http://schemas.openxmlformats.org/officeDocument/2006/relationships/image" Target="../media/image151.png"/><Relationship Id="rId15" Type="http://schemas.openxmlformats.org/officeDocument/2006/relationships/image" Target="../media/image161.jpeg"/><Relationship Id="rId23" Type="http://schemas.openxmlformats.org/officeDocument/2006/relationships/image" Target="../media/image169.png"/><Relationship Id="rId28" Type="http://schemas.openxmlformats.org/officeDocument/2006/relationships/image" Target="../media/image174.png"/><Relationship Id="rId10" Type="http://schemas.openxmlformats.org/officeDocument/2006/relationships/image" Target="../media/image156.png"/><Relationship Id="rId19" Type="http://schemas.openxmlformats.org/officeDocument/2006/relationships/image" Target="../media/image165.png"/><Relationship Id="rId4" Type="http://schemas.openxmlformats.org/officeDocument/2006/relationships/image" Target="../media/image150.png"/><Relationship Id="rId9" Type="http://schemas.openxmlformats.org/officeDocument/2006/relationships/image" Target="../media/image155.jpeg"/><Relationship Id="rId14" Type="http://schemas.openxmlformats.org/officeDocument/2006/relationships/image" Target="../media/image160.jpeg"/><Relationship Id="rId22" Type="http://schemas.openxmlformats.org/officeDocument/2006/relationships/image" Target="../media/image168.png"/><Relationship Id="rId27" Type="http://schemas.openxmlformats.org/officeDocument/2006/relationships/image" Target="../media/image173.png"/></Relationships>
</file>

<file path=ppt/slides/_rels/slide31.xml.rels><?xml version="1.0" encoding="UTF-8" standalone="yes"?>
<Relationships xmlns="http://schemas.openxmlformats.org/package/2006/relationships"><Relationship Id="rId8" Type="http://schemas.openxmlformats.org/officeDocument/2006/relationships/image" Target="../media/image182.jpeg"/><Relationship Id="rId13" Type="http://schemas.openxmlformats.org/officeDocument/2006/relationships/image" Target="../media/image187.gif"/><Relationship Id="rId3" Type="http://schemas.openxmlformats.org/officeDocument/2006/relationships/image" Target="../media/image177.png"/><Relationship Id="rId7" Type="http://schemas.openxmlformats.org/officeDocument/2006/relationships/image" Target="../media/image181.png"/><Relationship Id="rId12" Type="http://schemas.openxmlformats.org/officeDocument/2006/relationships/image" Target="../media/image186.jpeg"/><Relationship Id="rId2" Type="http://schemas.openxmlformats.org/officeDocument/2006/relationships/image" Target="../media/image176.png"/><Relationship Id="rId16" Type="http://schemas.openxmlformats.org/officeDocument/2006/relationships/image" Target="../media/image190.png"/><Relationship Id="rId1" Type="http://schemas.openxmlformats.org/officeDocument/2006/relationships/slideLayout" Target="../slideLayouts/slideLayout13.xml"/><Relationship Id="rId6" Type="http://schemas.openxmlformats.org/officeDocument/2006/relationships/image" Target="../media/image180.png"/><Relationship Id="rId11" Type="http://schemas.openxmlformats.org/officeDocument/2006/relationships/image" Target="../media/image185.jpeg"/><Relationship Id="rId5" Type="http://schemas.openxmlformats.org/officeDocument/2006/relationships/image" Target="../media/image179.png"/><Relationship Id="rId15" Type="http://schemas.openxmlformats.org/officeDocument/2006/relationships/image" Target="../media/image189.png"/><Relationship Id="rId10" Type="http://schemas.openxmlformats.org/officeDocument/2006/relationships/image" Target="../media/image184.png"/><Relationship Id="rId4" Type="http://schemas.openxmlformats.org/officeDocument/2006/relationships/image" Target="../media/image178.jpeg"/><Relationship Id="rId9" Type="http://schemas.openxmlformats.org/officeDocument/2006/relationships/image" Target="../media/image183.png"/><Relationship Id="rId14" Type="http://schemas.openxmlformats.org/officeDocument/2006/relationships/image" Target="../media/image18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12"/>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91000" y="521085"/>
            <a:ext cx="5198766" cy="5421876"/>
          </a:xfrm>
          <a:prstGeom prst="rect">
            <a:avLst/>
          </a:prstGeom>
        </p:spPr>
      </p:pic>
      <p:sp>
        <p:nvSpPr>
          <p:cNvPr id="14" name="Oval 13"/>
          <p:cNvSpPr/>
          <p:nvPr/>
        </p:nvSpPr>
        <p:spPr>
          <a:xfrm>
            <a:off x="3293672" y="1693089"/>
            <a:ext cx="2895600" cy="28956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Date Placeholder 1"/>
          <p:cNvSpPr>
            <a:spLocks noGrp="1"/>
          </p:cNvSpPr>
          <p:nvPr>
            <p:ph type="dt" sz="half" idx="10"/>
          </p:nvPr>
        </p:nvSpPr>
        <p:spPr/>
        <p:txBody>
          <a:bodyPr/>
          <a:lstStyle/>
          <a:p>
            <a:r>
              <a:rPr lang="en-US" dirty="0"/>
              <a:t>www.infragroup.co.in</a:t>
            </a:r>
            <a:endParaRPr lang="en-IN" dirty="0"/>
          </a:p>
        </p:txBody>
      </p:sp>
      <p:sp>
        <p:nvSpPr>
          <p:cNvPr id="3" name="Slide Number Placeholder 2"/>
          <p:cNvSpPr>
            <a:spLocks noGrp="1"/>
          </p:cNvSpPr>
          <p:nvPr>
            <p:ph type="sldNum" sz="quarter" idx="12"/>
          </p:nvPr>
        </p:nvSpPr>
        <p:spPr>
          <a:xfrm>
            <a:off x="8732520" y="6526068"/>
            <a:ext cx="2529840" cy="331932"/>
          </a:xfrm>
        </p:spPr>
        <p:txBody>
          <a:bodyPr/>
          <a:lstStyle/>
          <a:p>
            <a:pPr algn="r"/>
            <a:r>
              <a:rPr lang="en-US" altLang="en-IN" b="0" dirty="0"/>
              <a:t>1</a:t>
            </a:r>
            <a:r>
              <a:rPr lang="en-IN" dirty="0"/>
              <a:t>  </a:t>
            </a:r>
          </a:p>
        </p:txBody>
      </p:sp>
      <p:pic>
        <p:nvPicPr>
          <p:cNvPr id="8" name="Graphic 7"/>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60552" y="2535160"/>
            <a:ext cx="2415202" cy="1135146"/>
          </a:xfrm>
          <a:prstGeom prst="rect">
            <a:avLst/>
          </a:prstGeom>
        </p:spPr>
      </p:pic>
      <p:sp>
        <p:nvSpPr>
          <p:cNvPr id="11" name="Rectangle 10"/>
          <p:cNvSpPr/>
          <p:nvPr/>
        </p:nvSpPr>
        <p:spPr>
          <a:xfrm>
            <a:off x="10332720" y="131182"/>
            <a:ext cx="1859280" cy="10168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 name="Picture 9"/>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2009052" y="445848"/>
            <a:ext cx="5016353" cy="5920909"/>
          </a:xfrm>
          <a:prstGeom prst="rect">
            <a:avLst/>
          </a:prstGeom>
        </p:spPr>
      </p:pic>
      <p:pic>
        <p:nvPicPr>
          <p:cNvPr id="17" name="Picture 16"/>
          <p:cNvPicPr>
            <a:picLocks noChangeAspect="1"/>
          </p:cNvPicPr>
          <p:nvPr/>
        </p:nvPicPr>
        <p:blipFill>
          <a:blip r:embed="rId8" cstate="print">
            <a:alphaModFix amt="35000"/>
            <a:extLst>
              <a:ext uri="{BEBA8EAE-BF5A-486C-A8C5-ECC9F3942E4B}">
                <a14:imgProps xmlns:a14="http://schemas.microsoft.com/office/drawing/2010/main">
                  <a14:imgLayer r:embed="rId9">
                    <a14:imgEffect>
                      <a14:colorTemperature colorTemp="5928"/>
                    </a14:imgEffect>
                    <a14:imgEffect>
                      <a14:saturation sat="0"/>
                    </a14:imgEffect>
                  </a14:imgLayer>
                </a14:imgProps>
              </a:ext>
              <a:ext uri="{28A0092B-C50C-407E-A947-70E740481C1C}">
                <a14:useLocalDpi xmlns:a14="http://schemas.microsoft.com/office/drawing/2010/main" val="0"/>
              </a:ext>
            </a:extLst>
          </a:blip>
          <a:srcRect/>
          <a:stretch>
            <a:fillRect/>
          </a:stretch>
        </p:blipFill>
        <p:spPr>
          <a:xfrm>
            <a:off x="9398000" y="-922"/>
            <a:ext cx="2794000" cy="4202956"/>
          </a:xfrm>
          <a:prstGeom prst="rect">
            <a:avLst/>
          </a:prstGeom>
          <a:noFill/>
          <a:effectLst/>
        </p:spPr>
      </p:pic>
      <p:pic>
        <p:nvPicPr>
          <p:cNvPr id="18" name="Picture 17"/>
          <p:cNvPicPr>
            <a:picLocks noChangeAspect="1"/>
          </p:cNvPicPr>
          <p:nvPr/>
        </p:nvPicPr>
        <p:blipFill>
          <a:blip r:embed="rId10" cstate="print">
            <a:alphaModFix amt="35000"/>
            <a:extLst>
              <a:ext uri="{BEBA8EAE-BF5A-486C-A8C5-ECC9F3942E4B}">
                <a14:imgProps xmlns:a14="http://schemas.microsoft.com/office/drawing/2010/main">
                  <a14:imgLayer r:embed="rId11">
                    <a14:imgEffect>
                      <a14:colorTemperature colorTemp="5928"/>
                    </a14:imgEffect>
                    <a14:imgEffect>
                      <a14:saturation sat="0"/>
                    </a14:imgEffect>
                  </a14:imgLayer>
                </a14:imgProps>
              </a:ext>
              <a:ext uri="{28A0092B-C50C-407E-A947-70E740481C1C}">
                <a14:useLocalDpi xmlns:a14="http://schemas.microsoft.com/office/drawing/2010/main" val="0"/>
              </a:ext>
            </a:extLst>
          </a:blip>
          <a:srcRect t="-9771"/>
          <a:stretch>
            <a:fillRect/>
          </a:stretch>
        </p:blipFill>
        <p:spPr>
          <a:xfrm>
            <a:off x="6262" y="4145965"/>
            <a:ext cx="2002790" cy="2266187"/>
          </a:xfrm>
          <a:prstGeom prst="rect">
            <a:avLst/>
          </a:prstGeom>
          <a:noFill/>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www.infragroup.co.in</a:t>
            </a:r>
            <a:endParaRPr lang="en-IN" dirty="0"/>
          </a:p>
        </p:txBody>
      </p:sp>
      <p:sp>
        <p:nvSpPr>
          <p:cNvPr id="3" name="Slide Number Placeholder 2"/>
          <p:cNvSpPr>
            <a:spLocks noGrp="1"/>
          </p:cNvSpPr>
          <p:nvPr>
            <p:ph type="sldNum" sz="quarter" idx="12"/>
          </p:nvPr>
        </p:nvSpPr>
        <p:spPr>
          <a:xfrm>
            <a:off x="8723612" y="6539226"/>
            <a:ext cx="2529840" cy="331932"/>
          </a:xfrm>
        </p:spPr>
        <p:txBody>
          <a:bodyPr/>
          <a:lstStyle/>
          <a:p>
            <a:pPr algn="r"/>
            <a:r>
              <a:rPr lang="en-US" altLang="en-IN" b="0" dirty="0"/>
              <a:t>2</a:t>
            </a:r>
            <a:r>
              <a:rPr lang="en-IN" b="0" dirty="0"/>
              <a:t> </a:t>
            </a:r>
          </a:p>
        </p:txBody>
      </p:sp>
      <p:sp>
        <p:nvSpPr>
          <p:cNvPr id="6" name="TextBox 5"/>
          <p:cNvSpPr txBox="1"/>
          <p:nvPr/>
        </p:nvSpPr>
        <p:spPr>
          <a:xfrm>
            <a:off x="325338" y="2586939"/>
            <a:ext cx="11721946" cy="1200329"/>
          </a:xfrm>
          <a:prstGeom prst="rect">
            <a:avLst/>
          </a:prstGeom>
          <a:noFill/>
        </p:spPr>
        <p:txBody>
          <a:bodyPr wrap="square" rtlCol="0">
            <a:spAutoFit/>
          </a:bodyPr>
          <a:lstStyle/>
          <a:p>
            <a:pPr algn="ctr"/>
            <a:r>
              <a:rPr lang="en-US" sz="3600" dirty="0">
                <a:solidFill>
                  <a:schemeClr val="tx1">
                    <a:lumMod val="75000"/>
                    <a:lumOff val="25000"/>
                  </a:schemeClr>
                </a:solidFill>
                <a:latin typeface="Cambria" panose="02040503050406030204" pitchFamily="18" charset="0"/>
                <a:ea typeface="Cambria" panose="02040503050406030204" pitchFamily="18" charset="0"/>
                <a:cs typeface="Dreaming Outloud Script Pro" panose="020B0604020202020204" pitchFamily="66" charset="0"/>
              </a:rPr>
              <a:t>“</a:t>
            </a:r>
            <a:r>
              <a:rPr lang="en-US" sz="3600" b="1" dirty="0">
                <a:solidFill>
                  <a:srgbClr val="00843B"/>
                </a:solidFill>
                <a:latin typeface="Cambria" panose="02040503050406030204" pitchFamily="18" charset="0"/>
                <a:ea typeface="Cambria" panose="02040503050406030204" pitchFamily="18" charset="0"/>
                <a:cs typeface="Dreaming Outloud Script Pro" panose="020B0604020202020204" pitchFamily="66" charset="0"/>
              </a:rPr>
              <a:t>The Goal </a:t>
            </a:r>
            <a:r>
              <a:rPr lang="en-US" sz="3600" dirty="0">
                <a:solidFill>
                  <a:schemeClr val="tx1">
                    <a:lumMod val="75000"/>
                    <a:lumOff val="25000"/>
                  </a:schemeClr>
                </a:solidFill>
                <a:latin typeface="Cambria" panose="02040503050406030204" pitchFamily="18" charset="0"/>
                <a:ea typeface="Cambria" panose="02040503050406030204" pitchFamily="18" charset="0"/>
                <a:cs typeface="Dreaming Outloud Script Pro" panose="020B0604020202020204" pitchFamily="66" charset="0"/>
              </a:rPr>
              <a:t>of Infrastructure Development is to enhance </a:t>
            </a:r>
          </a:p>
          <a:p>
            <a:pPr algn="ctr"/>
            <a:r>
              <a:rPr lang="en-US" sz="3600" dirty="0">
                <a:solidFill>
                  <a:schemeClr val="tx1">
                    <a:lumMod val="75000"/>
                    <a:lumOff val="25000"/>
                  </a:schemeClr>
                </a:solidFill>
                <a:latin typeface="Cambria" panose="02040503050406030204" pitchFamily="18" charset="0"/>
                <a:ea typeface="Cambria" panose="02040503050406030204" pitchFamily="18" charset="0"/>
                <a:cs typeface="Dreaming Outloud Script Pro" panose="020B0604020202020204" pitchFamily="66" charset="0"/>
              </a:rPr>
              <a:t>the standard of living of people and bring happiness”</a:t>
            </a:r>
            <a:endParaRPr lang="en-IN" sz="3600" dirty="0">
              <a:solidFill>
                <a:schemeClr val="tx1">
                  <a:lumMod val="75000"/>
                  <a:lumOff val="25000"/>
                </a:schemeClr>
              </a:solidFill>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71674393-609B-310A-5A63-F9DD058CB301}"/>
              </a:ext>
            </a:extLst>
          </p:cNvPr>
          <p:cNvPicPr>
            <a:picLocks noChangeAspect="1"/>
          </p:cNvPicPr>
          <p:nvPr/>
        </p:nvPicPr>
        <p:blipFill>
          <a:blip r:embed="rId3" cstate="email">
            <a:alphaModFix amt="35000"/>
            <a:extLst>
              <a:ext uri="{BEBA8EAE-BF5A-486C-A8C5-ECC9F3942E4B}">
                <a14:imgProps xmlns:a14="http://schemas.microsoft.com/office/drawing/2010/main">
                  <a14:imgLayer r:embed="rId4">
                    <a14:imgEffect>
                      <a14:colorTemperature colorTemp="5928"/>
                    </a14:imgEffect>
                    <a14:imgEffect>
                      <a14:saturation sat="0"/>
                    </a14:imgEffect>
                  </a14:imgLayer>
                </a14:imgProps>
              </a:ext>
              <a:ext uri="{28A0092B-C50C-407E-A947-70E740481C1C}">
                <a14:useLocalDpi xmlns:a14="http://schemas.microsoft.com/office/drawing/2010/main"/>
              </a:ext>
            </a:extLst>
          </a:blip>
          <a:srcRect t="-9771"/>
          <a:stretch>
            <a:fillRect/>
          </a:stretch>
        </p:blipFill>
        <p:spPr>
          <a:xfrm>
            <a:off x="6262" y="4145965"/>
            <a:ext cx="2002790" cy="2266187"/>
          </a:xfrm>
          <a:prstGeom prst="rect">
            <a:avLst/>
          </a:prstGeom>
          <a:noFill/>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www.infragroup.co.in</a:t>
            </a:r>
            <a:endParaRPr lang="en-IN" dirty="0"/>
          </a:p>
        </p:txBody>
      </p:sp>
      <p:sp>
        <p:nvSpPr>
          <p:cNvPr id="3" name="Slide Number Placeholder 2"/>
          <p:cNvSpPr>
            <a:spLocks noGrp="1"/>
          </p:cNvSpPr>
          <p:nvPr>
            <p:ph type="sldNum" sz="quarter" idx="12"/>
          </p:nvPr>
        </p:nvSpPr>
        <p:spPr>
          <a:xfrm>
            <a:off x="8723612" y="6539226"/>
            <a:ext cx="2529840" cy="331932"/>
          </a:xfrm>
        </p:spPr>
        <p:txBody>
          <a:bodyPr/>
          <a:lstStyle/>
          <a:p>
            <a:pPr algn="r"/>
            <a:r>
              <a:rPr lang="en-US" dirty="0"/>
              <a:t>3</a:t>
            </a:r>
            <a:r>
              <a:rPr lang="en-IN" b="0" dirty="0"/>
              <a:t> </a:t>
            </a:r>
          </a:p>
        </p:txBody>
      </p:sp>
      <p:pic>
        <p:nvPicPr>
          <p:cNvPr id="4" name="Picture 3">
            <a:extLst>
              <a:ext uri="{FF2B5EF4-FFF2-40B4-BE49-F238E27FC236}">
                <a16:creationId xmlns:a16="http://schemas.microsoft.com/office/drawing/2014/main" id="{71674393-609B-310A-5A63-F9DD058CB301}"/>
              </a:ext>
            </a:extLst>
          </p:cNvPr>
          <p:cNvPicPr>
            <a:picLocks noChangeAspect="1"/>
          </p:cNvPicPr>
          <p:nvPr/>
        </p:nvPicPr>
        <p:blipFill>
          <a:blip r:embed="rId3" cstate="email">
            <a:alphaModFix amt="35000"/>
            <a:extLst>
              <a:ext uri="{BEBA8EAE-BF5A-486C-A8C5-ECC9F3942E4B}">
                <a14:imgProps xmlns:a14="http://schemas.microsoft.com/office/drawing/2010/main">
                  <a14:imgLayer r:embed="rId4">
                    <a14:imgEffect>
                      <a14:colorTemperature colorTemp="5928"/>
                    </a14:imgEffect>
                    <a14:imgEffect>
                      <a14:saturation sat="0"/>
                    </a14:imgEffect>
                  </a14:imgLayer>
                </a14:imgProps>
              </a:ext>
              <a:ext uri="{28A0092B-C50C-407E-A947-70E740481C1C}">
                <a14:useLocalDpi xmlns:a14="http://schemas.microsoft.com/office/drawing/2010/main"/>
              </a:ext>
            </a:extLst>
          </a:blip>
          <a:srcRect t="-9771"/>
          <a:stretch>
            <a:fillRect/>
          </a:stretch>
        </p:blipFill>
        <p:spPr>
          <a:xfrm>
            <a:off x="6262" y="4145965"/>
            <a:ext cx="2002790" cy="2266187"/>
          </a:xfrm>
          <a:prstGeom prst="rect">
            <a:avLst/>
          </a:prstGeom>
          <a:noFill/>
          <a:effectLst/>
        </p:spPr>
      </p:pic>
      <p:sp>
        <p:nvSpPr>
          <p:cNvPr id="7" name="TextBox 6"/>
          <p:cNvSpPr txBox="1"/>
          <p:nvPr/>
        </p:nvSpPr>
        <p:spPr>
          <a:xfrm>
            <a:off x="603453" y="1706024"/>
            <a:ext cx="10985093" cy="2554545"/>
          </a:xfrm>
          <a:prstGeom prst="rect">
            <a:avLst/>
          </a:prstGeom>
          <a:noFill/>
        </p:spPr>
        <p:txBody>
          <a:bodyPr wrap="square" rtlCol="0">
            <a:spAutoFit/>
          </a:bodyPr>
          <a:lstStyle/>
          <a:p>
            <a:pPr algn="ctr"/>
            <a:r>
              <a:rPr lang="en-IN" sz="3200" dirty="0">
                <a:latin typeface="Cambria" panose="02040503050406030204" pitchFamily="18" charset="0"/>
                <a:ea typeface="Cambria" panose="02040503050406030204" pitchFamily="18" charset="0"/>
              </a:rPr>
              <a:t>The objective of infrastructure creation is to deliver </a:t>
            </a:r>
          </a:p>
          <a:p>
            <a:pPr algn="ctr"/>
            <a:r>
              <a:rPr lang="en-IN" sz="3200" dirty="0">
                <a:latin typeface="Cambria" panose="02040503050406030204" pitchFamily="18" charset="0"/>
                <a:ea typeface="Cambria" panose="02040503050406030204" pitchFamily="18" charset="0"/>
              </a:rPr>
              <a:t>long-term, sustained, &amp; cost-effective services to users. </a:t>
            </a:r>
          </a:p>
          <a:p>
            <a:pPr algn="ctr"/>
            <a:endParaRPr lang="en-IN" sz="3200" dirty="0">
              <a:latin typeface="Cambria" panose="02040503050406030204" pitchFamily="18" charset="0"/>
              <a:ea typeface="Cambria" panose="02040503050406030204" pitchFamily="18" charset="0"/>
            </a:endParaRPr>
          </a:p>
          <a:p>
            <a:pPr algn="ctr"/>
            <a:r>
              <a:rPr lang="en-IN" sz="3200" b="1" dirty="0">
                <a:solidFill>
                  <a:srgbClr val="00843B"/>
                </a:solidFill>
                <a:latin typeface="Cambria" panose="02040503050406030204" pitchFamily="18" charset="0"/>
                <a:ea typeface="Cambria" panose="02040503050406030204" pitchFamily="18" charset="0"/>
              </a:rPr>
              <a:t>“Public–Private Collaboration”</a:t>
            </a:r>
            <a:r>
              <a:rPr lang="en-IN" sz="3200" dirty="0">
                <a:solidFill>
                  <a:srgbClr val="00843B"/>
                </a:solidFill>
                <a:latin typeface="Cambria" panose="02040503050406030204" pitchFamily="18" charset="0"/>
                <a:ea typeface="Cambria" panose="02040503050406030204" pitchFamily="18" charset="0"/>
              </a:rPr>
              <a:t> </a:t>
            </a:r>
            <a:r>
              <a:rPr lang="en-IN" sz="3200" dirty="0">
                <a:latin typeface="Cambria" panose="02040503050406030204" pitchFamily="18" charset="0"/>
                <a:ea typeface="Cambria" panose="02040503050406030204" pitchFamily="18" charset="0"/>
              </a:rPr>
              <a:t>model enables both the creation of infrastructure &amp; delivery of cost-effective services.</a:t>
            </a:r>
          </a:p>
        </p:txBody>
      </p:sp>
    </p:spTree>
    <p:extLst>
      <p:ext uri="{BB962C8B-B14F-4D97-AF65-F5344CB8AC3E}">
        <p14:creationId xmlns:p14="http://schemas.microsoft.com/office/powerpoint/2010/main" val="409035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www.infragroup.co.in</a:t>
            </a:r>
            <a:endParaRPr lang="en-IN" dirty="0"/>
          </a:p>
        </p:txBody>
      </p:sp>
      <p:sp>
        <p:nvSpPr>
          <p:cNvPr id="3" name="Slide Number Placeholder 2"/>
          <p:cNvSpPr>
            <a:spLocks noGrp="1"/>
          </p:cNvSpPr>
          <p:nvPr>
            <p:ph type="sldNum" sz="quarter" idx="12"/>
          </p:nvPr>
        </p:nvSpPr>
        <p:spPr>
          <a:xfrm>
            <a:off x="8723612" y="6539226"/>
            <a:ext cx="2529840" cy="331932"/>
          </a:xfrm>
        </p:spPr>
        <p:txBody>
          <a:bodyPr/>
          <a:lstStyle/>
          <a:p>
            <a:pPr algn="r"/>
            <a:r>
              <a:rPr lang="en-US" dirty="0"/>
              <a:t>4</a:t>
            </a:r>
            <a:r>
              <a:rPr lang="en-IN" b="0" dirty="0"/>
              <a:t> </a:t>
            </a:r>
          </a:p>
        </p:txBody>
      </p:sp>
      <p:pic>
        <p:nvPicPr>
          <p:cNvPr id="4" name="Picture 3">
            <a:extLst>
              <a:ext uri="{FF2B5EF4-FFF2-40B4-BE49-F238E27FC236}">
                <a16:creationId xmlns:a16="http://schemas.microsoft.com/office/drawing/2014/main" id="{71674393-609B-310A-5A63-F9DD058CB301}"/>
              </a:ext>
            </a:extLst>
          </p:cNvPr>
          <p:cNvPicPr>
            <a:picLocks noChangeAspect="1"/>
          </p:cNvPicPr>
          <p:nvPr/>
        </p:nvPicPr>
        <p:blipFill>
          <a:blip r:embed="rId3" cstate="email">
            <a:alphaModFix amt="35000"/>
            <a:extLst>
              <a:ext uri="{BEBA8EAE-BF5A-486C-A8C5-ECC9F3942E4B}">
                <a14:imgProps xmlns:a14="http://schemas.microsoft.com/office/drawing/2010/main">
                  <a14:imgLayer r:embed="rId4">
                    <a14:imgEffect>
                      <a14:colorTemperature colorTemp="5928"/>
                    </a14:imgEffect>
                    <a14:imgEffect>
                      <a14:saturation sat="0"/>
                    </a14:imgEffect>
                  </a14:imgLayer>
                </a14:imgProps>
              </a:ext>
              <a:ext uri="{28A0092B-C50C-407E-A947-70E740481C1C}">
                <a14:useLocalDpi xmlns:a14="http://schemas.microsoft.com/office/drawing/2010/main"/>
              </a:ext>
            </a:extLst>
          </a:blip>
          <a:srcRect t="-9771"/>
          <a:stretch>
            <a:fillRect/>
          </a:stretch>
        </p:blipFill>
        <p:spPr>
          <a:xfrm>
            <a:off x="6262" y="4145965"/>
            <a:ext cx="2002790" cy="2266187"/>
          </a:xfrm>
          <a:prstGeom prst="rect">
            <a:avLst/>
          </a:prstGeom>
          <a:noFill/>
          <a:effectLst/>
        </p:spPr>
      </p:pic>
      <p:sp>
        <p:nvSpPr>
          <p:cNvPr id="6" name="TextBox 5"/>
          <p:cNvSpPr txBox="1"/>
          <p:nvPr/>
        </p:nvSpPr>
        <p:spPr>
          <a:xfrm>
            <a:off x="1007657" y="2477655"/>
            <a:ext cx="10309189" cy="1200329"/>
          </a:xfrm>
          <a:prstGeom prst="rect">
            <a:avLst/>
          </a:prstGeom>
          <a:noFill/>
        </p:spPr>
        <p:txBody>
          <a:bodyPr wrap="square" rtlCol="0">
            <a:spAutoFit/>
          </a:bodyPr>
          <a:lstStyle/>
          <a:p>
            <a:pPr algn="ctr"/>
            <a:r>
              <a:rPr lang="en-IN" sz="3600" dirty="0">
                <a:solidFill>
                  <a:schemeClr val="tx1">
                    <a:lumMod val="75000"/>
                    <a:lumOff val="25000"/>
                  </a:schemeClr>
                </a:solidFill>
                <a:latin typeface="Cambria" panose="02040503050406030204" pitchFamily="18" charset="0"/>
                <a:ea typeface="Cambria" panose="02040503050406030204" pitchFamily="18" charset="0"/>
                <a:cs typeface="Dreaming Outloud Script Pro" panose="020B0604020202020204" pitchFamily="66" charset="0"/>
              </a:rPr>
              <a:t>“</a:t>
            </a:r>
            <a:r>
              <a:rPr lang="en-IN" sz="3600" b="1" dirty="0">
                <a:solidFill>
                  <a:srgbClr val="00843B"/>
                </a:solidFill>
                <a:latin typeface="Cambria" panose="02040503050406030204" pitchFamily="18" charset="0"/>
                <a:ea typeface="Cambria" panose="02040503050406030204" pitchFamily="18" charset="0"/>
                <a:cs typeface="Dreaming Outloud Script Pro" panose="020B0604020202020204" pitchFamily="66" charset="0"/>
              </a:rPr>
              <a:t>I</a:t>
            </a:r>
            <a:r>
              <a:rPr lang="en-IN" sz="3600" dirty="0">
                <a:solidFill>
                  <a:srgbClr val="302A19"/>
                </a:solidFill>
                <a:latin typeface="Cambria" panose="02040503050406030204" pitchFamily="18" charset="0"/>
                <a:ea typeface="Cambria" panose="02040503050406030204" pitchFamily="18" charset="0"/>
                <a:cs typeface="Dreaming Outloud Script Pro" panose="020B0604020202020204" pitchFamily="66" charset="0"/>
              </a:rPr>
              <a:t>nfra</a:t>
            </a:r>
            <a:r>
              <a:rPr lang="en-IN" sz="3600" b="1" dirty="0">
                <a:solidFill>
                  <a:schemeClr val="tx1">
                    <a:lumMod val="75000"/>
                    <a:lumOff val="25000"/>
                  </a:schemeClr>
                </a:solidFill>
                <a:latin typeface="Cambria" panose="02040503050406030204" pitchFamily="18" charset="0"/>
                <a:ea typeface="Cambria" panose="02040503050406030204" pitchFamily="18" charset="0"/>
                <a:cs typeface="Dreaming Outloud Script Pro" panose="020B0604020202020204" pitchFamily="66" charset="0"/>
              </a:rPr>
              <a:t> </a:t>
            </a:r>
            <a:r>
              <a:rPr lang="en-IN" sz="3600" dirty="0">
                <a:solidFill>
                  <a:schemeClr val="tx1">
                    <a:lumMod val="75000"/>
                    <a:lumOff val="25000"/>
                  </a:schemeClr>
                </a:solidFill>
                <a:latin typeface="Cambria" panose="02040503050406030204" pitchFamily="18" charset="0"/>
                <a:ea typeface="Cambria" panose="02040503050406030204" pitchFamily="18" charset="0"/>
                <a:cs typeface="Dreaming Outloud Script Pro" panose="020B0604020202020204" pitchFamily="66" charset="0"/>
              </a:rPr>
              <a:t>Advisors” enables exploration, evaluation &amp; investment in infrastructure opportunities in </a:t>
            </a:r>
            <a:r>
              <a:rPr lang="en-IN" sz="3600" b="1" dirty="0">
                <a:solidFill>
                  <a:srgbClr val="00843B"/>
                </a:solidFill>
                <a:latin typeface="Cambria" panose="02040503050406030204" pitchFamily="18" charset="0"/>
                <a:ea typeface="Cambria" panose="02040503050406030204" pitchFamily="18" charset="0"/>
                <a:cs typeface="Dreaming Outloud Script Pro" panose="020B0604020202020204" pitchFamily="66" charset="0"/>
              </a:rPr>
              <a:t>India</a:t>
            </a:r>
            <a:endParaRPr lang="en-IN" sz="3600" b="1" dirty="0">
              <a:solidFill>
                <a:schemeClr val="tx1">
                  <a:lumMod val="75000"/>
                  <a:lumOff val="2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49375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www.infragroup.co.in</a:t>
            </a:r>
            <a:endParaRPr lang="en-IN" dirty="0"/>
          </a:p>
        </p:txBody>
      </p:sp>
      <p:sp>
        <p:nvSpPr>
          <p:cNvPr id="3" name="Slide Number Placeholder 2"/>
          <p:cNvSpPr>
            <a:spLocks noGrp="1"/>
          </p:cNvSpPr>
          <p:nvPr>
            <p:ph type="sldNum" sz="quarter" idx="12"/>
          </p:nvPr>
        </p:nvSpPr>
        <p:spPr>
          <a:xfrm>
            <a:off x="8723612" y="6539226"/>
            <a:ext cx="2529840" cy="331932"/>
          </a:xfrm>
        </p:spPr>
        <p:txBody>
          <a:bodyPr/>
          <a:lstStyle/>
          <a:p>
            <a:pPr algn="r"/>
            <a:r>
              <a:rPr lang="en-US" dirty="0"/>
              <a:t>5</a:t>
            </a:r>
            <a:r>
              <a:rPr lang="en-IN" b="0" dirty="0"/>
              <a:t> </a:t>
            </a:r>
          </a:p>
        </p:txBody>
      </p:sp>
      <p:pic>
        <p:nvPicPr>
          <p:cNvPr id="4" name="Picture 3">
            <a:extLst>
              <a:ext uri="{FF2B5EF4-FFF2-40B4-BE49-F238E27FC236}">
                <a16:creationId xmlns:a16="http://schemas.microsoft.com/office/drawing/2014/main" id="{71674393-609B-310A-5A63-F9DD058CB301}"/>
              </a:ext>
            </a:extLst>
          </p:cNvPr>
          <p:cNvPicPr>
            <a:picLocks noChangeAspect="1"/>
          </p:cNvPicPr>
          <p:nvPr/>
        </p:nvPicPr>
        <p:blipFill>
          <a:blip r:embed="rId3" cstate="email">
            <a:alphaModFix amt="35000"/>
            <a:extLst>
              <a:ext uri="{BEBA8EAE-BF5A-486C-A8C5-ECC9F3942E4B}">
                <a14:imgProps xmlns:a14="http://schemas.microsoft.com/office/drawing/2010/main">
                  <a14:imgLayer r:embed="rId4">
                    <a14:imgEffect>
                      <a14:colorTemperature colorTemp="5928"/>
                    </a14:imgEffect>
                    <a14:imgEffect>
                      <a14:saturation sat="0"/>
                    </a14:imgEffect>
                  </a14:imgLayer>
                </a14:imgProps>
              </a:ext>
              <a:ext uri="{28A0092B-C50C-407E-A947-70E740481C1C}">
                <a14:useLocalDpi xmlns:a14="http://schemas.microsoft.com/office/drawing/2010/main"/>
              </a:ext>
            </a:extLst>
          </a:blip>
          <a:srcRect t="-9771"/>
          <a:stretch>
            <a:fillRect/>
          </a:stretch>
        </p:blipFill>
        <p:spPr>
          <a:xfrm>
            <a:off x="6262" y="4145965"/>
            <a:ext cx="2002790" cy="2266187"/>
          </a:xfrm>
          <a:prstGeom prst="rect">
            <a:avLst/>
          </a:prstGeom>
          <a:noFill/>
          <a:effectLst/>
        </p:spPr>
      </p:pic>
      <p:sp>
        <p:nvSpPr>
          <p:cNvPr id="7" name="TextBox 6"/>
          <p:cNvSpPr txBox="1"/>
          <p:nvPr/>
        </p:nvSpPr>
        <p:spPr>
          <a:xfrm>
            <a:off x="738707" y="1356316"/>
            <a:ext cx="10714586" cy="2708434"/>
          </a:xfrm>
          <a:prstGeom prst="rect">
            <a:avLst/>
          </a:prstGeom>
          <a:noFill/>
        </p:spPr>
        <p:txBody>
          <a:bodyPr wrap="square" rtlCol="0">
            <a:spAutoFit/>
          </a:bodyPr>
          <a:lstStyle/>
          <a:p>
            <a:pPr algn="ctr"/>
            <a:r>
              <a:rPr lang="en-IN" sz="3400" dirty="0">
                <a:latin typeface="Cambria" panose="02040503050406030204" pitchFamily="18" charset="0"/>
                <a:ea typeface="Cambria" panose="02040503050406030204" pitchFamily="18" charset="0"/>
              </a:rPr>
              <a:t>Infra Advisors supporting and shaping the infrastructure landscape with its knowledge and expertise built over more than one and half a decade</a:t>
            </a:r>
            <a:r>
              <a:rPr lang="en-IN" sz="3400" baseline="30000" dirty="0">
                <a:solidFill>
                  <a:srgbClr val="C00000"/>
                </a:solidFill>
                <a:latin typeface="Cambria" panose="02040503050406030204" pitchFamily="18" charset="0"/>
                <a:ea typeface="Cambria" panose="02040503050406030204" pitchFamily="18" charset="0"/>
              </a:rPr>
              <a:t>+</a:t>
            </a:r>
            <a:r>
              <a:rPr lang="en-IN" sz="3400" dirty="0">
                <a:latin typeface="Cambria" panose="02040503050406030204" pitchFamily="18" charset="0"/>
                <a:ea typeface="Cambria" panose="02040503050406030204" pitchFamily="18" charset="0"/>
              </a:rPr>
              <a:t>. Established in 2010, delivering advisory services across India and internationally. </a:t>
            </a:r>
          </a:p>
        </p:txBody>
      </p:sp>
      <p:sp>
        <p:nvSpPr>
          <p:cNvPr id="8" name="TextBox 7"/>
          <p:cNvSpPr txBox="1"/>
          <p:nvPr/>
        </p:nvSpPr>
        <p:spPr>
          <a:xfrm>
            <a:off x="2009052" y="4424825"/>
            <a:ext cx="8444748" cy="584775"/>
          </a:xfrm>
          <a:prstGeom prst="rect">
            <a:avLst/>
          </a:prstGeom>
          <a:noFill/>
        </p:spPr>
        <p:txBody>
          <a:bodyPr wrap="none" rtlCol="0">
            <a:spAutoFit/>
          </a:bodyPr>
          <a:lstStyle/>
          <a:p>
            <a:pPr algn="ctr"/>
            <a:r>
              <a:rPr lang="en-US" sz="3200" b="1" i="1" dirty="0">
                <a:solidFill>
                  <a:srgbClr val="1E6650"/>
                </a:solidFill>
                <a:latin typeface="Cambria" panose="02040503050406030204" pitchFamily="18" charset="0"/>
                <a:ea typeface="Cambria" panose="02040503050406030204" pitchFamily="18" charset="0"/>
              </a:rPr>
              <a:t>Navigating Complexity, Delivering Simplicity </a:t>
            </a:r>
            <a:endParaRPr lang="en-IN" sz="3200" b="1" i="1" dirty="0">
              <a:solidFill>
                <a:srgbClr val="1E665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65337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www.infragroup.co.in</a:t>
            </a:r>
            <a:endParaRPr lang="en-IN" dirty="0"/>
          </a:p>
        </p:txBody>
      </p:sp>
      <p:sp>
        <p:nvSpPr>
          <p:cNvPr id="3" name="Slide Number Placeholder 2"/>
          <p:cNvSpPr>
            <a:spLocks noGrp="1"/>
          </p:cNvSpPr>
          <p:nvPr>
            <p:ph type="sldNum" sz="quarter" idx="12"/>
          </p:nvPr>
        </p:nvSpPr>
        <p:spPr>
          <a:xfrm>
            <a:off x="8723612" y="6539226"/>
            <a:ext cx="2529840" cy="331932"/>
          </a:xfrm>
        </p:spPr>
        <p:txBody>
          <a:bodyPr/>
          <a:lstStyle/>
          <a:p>
            <a:pPr algn="r"/>
            <a:r>
              <a:rPr lang="en-US" dirty="0"/>
              <a:t>6</a:t>
            </a:r>
            <a:r>
              <a:rPr lang="en-IN" b="0" dirty="0"/>
              <a:t> </a:t>
            </a:r>
          </a:p>
        </p:txBody>
      </p:sp>
      <p:pic>
        <p:nvPicPr>
          <p:cNvPr id="4" name="Picture 3">
            <a:extLst>
              <a:ext uri="{FF2B5EF4-FFF2-40B4-BE49-F238E27FC236}">
                <a16:creationId xmlns:a16="http://schemas.microsoft.com/office/drawing/2014/main" id="{71674393-609B-310A-5A63-F9DD058CB301}"/>
              </a:ext>
            </a:extLst>
          </p:cNvPr>
          <p:cNvPicPr>
            <a:picLocks noChangeAspect="1"/>
          </p:cNvPicPr>
          <p:nvPr/>
        </p:nvPicPr>
        <p:blipFill>
          <a:blip r:embed="rId3" cstate="email">
            <a:alphaModFix amt="35000"/>
            <a:extLst>
              <a:ext uri="{BEBA8EAE-BF5A-486C-A8C5-ECC9F3942E4B}">
                <a14:imgProps xmlns:a14="http://schemas.microsoft.com/office/drawing/2010/main">
                  <a14:imgLayer r:embed="rId4">
                    <a14:imgEffect>
                      <a14:colorTemperature colorTemp="5928"/>
                    </a14:imgEffect>
                    <a14:imgEffect>
                      <a14:saturation sat="0"/>
                    </a14:imgEffect>
                  </a14:imgLayer>
                </a14:imgProps>
              </a:ext>
              <a:ext uri="{28A0092B-C50C-407E-A947-70E740481C1C}">
                <a14:useLocalDpi xmlns:a14="http://schemas.microsoft.com/office/drawing/2010/main"/>
              </a:ext>
            </a:extLst>
          </a:blip>
          <a:srcRect t="-9771"/>
          <a:stretch>
            <a:fillRect/>
          </a:stretch>
        </p:blipFill>
        <p:spPr>
          <a:xfrm>
            <a:off x="6262" y="4145965"/>
            <a:ext cx="2002790" cy="2266187"/>
          </a:xfrm>
          <a:prstGeom prst="rect">
            <a:avLst/>
          </a:prstGeom>
          <a:noFill/>
          <a:effectLst/>
        </p:spPr>
      </p:pic>
      <p:sp>
        <p:nvSpPr>
          <p:cNvPr id="9" name="Title 2">
            <a:extLst>
              <a:ext uri="{FF2B5EF4-FFF2-40B4-BE49-F238E27FC236}">
                <a16:creationId xmlns:a16="http://schemas.microsoft.com/office/drawing/2014/main" id="{23BB1A67-B96F-B2C6-5B38-FF7164057ACD}"/>
              </a:ext>
            </a:extLst>
          </p:cNvPr>
          <p:cNvSpPr txBox="1">
            <a:spLocks/>
          </p:cNvSpPr>
          <p:nvPr/>
        </p:nvSpPr>
        <p:spPr>
          <a:xfrm>
            <a:off x="1524000" y="2951163"/>
            <a:ext cx="9144000" cy="2387600"/>
          </a:xfrm>
          <a:prstGeom prst="rect">
            <a:avLst/>
          </a:prstGeom>
        </p:spPr>
        <p:txBody>
          <a:bodyPr>
            <a:normAutofit/>
          </a:bodyPr>
          <a:lstStyle>
            <a:lvl1pPr algn="ctr"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IN" sz="4000" dirty="0">
                <a:solidFill>
                  <a:srgbClr val="00843B"/>
                </a:solidFill>
              </a:rPr>
              <a:t>About </a:t>
            </a:r>
            <a:r>
              <a:rPr lang="en-US" sz="4000" b="0" kern="100" dirty="0">
                <a:solidFill>
                  <a:srgbClr val="00843B"/>
                </a:solidFill>
                <a:ea typeface="Calibri" panose="020F0502020204030204" pitchFamily="34" charset="0"/>
                <a:cs typeface="Times New Roman" panose="02020603050405020304" pitchFamily="18" charset="0"/>
              </a:rPr>
              <a:t>I</a:t>
            </a:r>
            <a:r>
              <a:rPr lang="en-US" sz="4000" b="0" kern="100" dirty="0">
                <a:solidFill>
                  <a:srgbClr val="302A19"/>
                </a:solidFill>
                <a:ea typeface="Calibri" panose="020F0502020204030204" pitchFamily="34" charset="0"/>
                <a:cs typeface="Times New Roman" panose="02020603050405020304" pitchFamily="18" charset="0"/>
              </a:rPr>
              <a:t>nfra Advisors </a:t>
            </a:r>
            <a:endParaRPr lang="en-IN" sz="4000" b="0" dirty="0">
              <a:solidFill>
                <a:srgbClr val="302A19"/>
              </a:solidFill>
            </a:endParaRPr>
          </a:p>
        </p:txBody>
      </p:sp>
    </p:spTree>
    <p:extLst>
      <p:ext uri="{BB962C8B-B14F-4D97-AF65-F5344CB8AC3E}">
        <p14:creationId xmlns:p14="http://schemas.microsoft.com/office/powerpoint/2010/main" val="2432321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www.infragroup.co.in</a:t>
            </a:r>
            <a:endParaRPr lang="en-IN" dirty="0"/>
          </a:p>
        </p:txBody>
      </p:sp>
      <p:sp>
        <p:nvSpPr>
          <p:cNvPr id="3" name="Slide Number Placeholder 2"/>
          <p:cNvSpPr>
            <a:spLocks noGrp="1"/>
          </p:cNvSpPr>
          <p:nvPr>
            <p:ph type="sldNum" sz="quarter" idx="12"/>
          </p:nvPr>
        </p:nvSpPr>
        <p:spPr>
          <a:xfrm>
            <a:off x="8723612" y="6539226"/>
            <a:ext cx="2529840" cy="331932"/>
          </a:xfrm>
        </p:spPr>
        <p:txBody>
          <a:bodyPr/>
          <a:lstStyle/>
          <a:p>
            <a:pPr algn="r"/>
            <a:r>
              <a:rPr lang="en-US" dirty="0"/>
              <a:t>7</a:t>
            </a:r>
            <a:r>
              <a:rPr lang="en-IN" b="0" dirty="0"/>
              <a:t> </a:t>
            </a:r>
          </a:p>
        </p:txBody>
      </p:sp>
      <p:pic>
        <p:nvPicPr>
          <p:cNvPr id="4" name="Picture 3">
            <a:extLst>
              <a:ext uri="{FF2B5EF4-FFF2-40B4-BE49-F238E27FC236}">
                <a16:creationId xmlns:a16="http://schemas.microsoft.com/office/drawing/2014/main" id="{71674393-609B-310A-5A63-F9DD058CB301}"/>
              </a:ext>
            </a:extLst>
          </p:cNvPr>
          <p:cNvPicPr>
            <a:picLocks noChangeAspect="1"/>
          </p:cNvPicPr>
          <p:nvPr/>
        </p:nvPicPr>
        <p:blipFill>
          <a:blip r:embed="rId3" cstate="email">
            <a:alphaModFix amt="35000"/>
            <a:extLst>
              <a:ext uri="{BEBA8EAE-BF5A-486C-A8C5-ECC9F3942E4B}">
                <a14:imgProps xmlns:a14="http://schemas.microsoft.com/office/drawing/2010/main">
                  <a14:imgLayer r:embed="rId4">
                    <a14:imgEffect>
                      <a14:colorTemperature colorTemp="5928"/>
                    </a14:imgEffect>
                    <a14:imgEffect>
                      <a14:saturation sat="0"/>
                    </a14:imgEffect>
                  </a14:imgLayer>
                </a14:imgProps>
              </a:ext>
              <a:ext uri="{28A0092B-C50C-407E-A947-70E740481C1C}">
                <a14:useLocalDpi xmlns:a14="http://schemas.microsoft.com/office/drawing/2010/main"/>
              </a:ext>
            </a:extLst>
          </a:blip>
          <a:srcRect t="-9771"/>
          <a:stretch>
            <a:fillRect/>
          </a:stretch>
        </p:blipFill>
        <p:spPr>
          <a:xfrm>
            <a:off x="6262" y="4145965"/>
            <a:ext cx="2002790" cy="2266187"/>
          </a:xfrm>
          <a:prstGeom prst="rect">
            <a:avLst/>
          </a:prstGeom>
          <a:noFill/>
          <a:effectLst/>
        </p:spPr>
      </p:pic>
      <p:grpSp>
        <p:nvGrpSpPr>
          <p:cNvPr id="6" name="Group 5"/>
          <p:cNvGrpSpPr/>
          <p:nvPr/>
        </p:nvGrpSpPr>
        <p:grpSpPr>
          <a:xfrm>
            <a:off x="1923293" y="442756"/>
            <a:ext cx="7820801" cy="5536767"/>
            <a:chOff x="1923293" y="442756"/>
            <a:chExt cx="7820801" cy="5536767"/>
          </a:xfrm>
        </p:grpSpPr>
        <p:grpSp>
          <p:nvGrpSpPr>
            <p:cNvPr id="7" name="Group 6">
              <a:extLst>
                <a:ext uri="{FF2B5EF4-FFF2-40B4-BE49-F238E27FC236}">
                  <a16:creationId xmlns:a16="http://schemas.microsoft.com/office/drawing/2014/main" id="{7A2A7FD4-17A8-327F-B984-CCA68768C687}"/>
                </a:ext>
              </a:extLst>
            </p:cNvPr>
            <p:cNvGrpSpPr/>
            <p:nvPr/>
          </p:nvGrpSpPr>
          <p:grpSpPr>
            <a:xfrm>
              <a:off x="2230788" y="2597883"/>
              <a:ext cx="7432825" cy="1501445"/>
              <a:chOff x="2230788" y="790199"/>
              <a:chExt cx="7432825" cy="1501445"/>
            </a:xfrm>
          </p:grpSpPr>
          <p:sp>
            <p:nvSpPr>
              <p:cNvPr id="34" name="Rectangle: Rounded Corners 5">
                <a:extLst>
                  <a:ext uri="{FF2B5EF4-FFF2-40B4-BE49-F238E27FC236}">
                    <a16:creationId xmlns:a16="http://schemas.microsoft.com/office/drawing/2014/main" id="{F6C329CD-81CD-F997-769E-0C9B5C18C0DD}"/>
                  </a:ext>
                </a:extLst>
              </p:cNvPr>
              <p:cNvSpPr/>
              <p:nvPr/>
            </p:nvSpPr>
            <p:spPr>
              <a:xfrm>
                <a:off x="2230788" y="1139249"/>
                <a:ext cx="615696" cy="904240"/>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Rectangle: Rounded Corners 6">
                <a:extLst>
                  <a:ext uri="{FF2B5EF4-FFF2-40B4-BE49-F238E27FC236}">
                    <a16:creationId xmlns:a16="http://schemas.microsoft.com/office/drawing/2014/main" id="{0C0DE214-53D3-8FB1-3F8F-78C11FA016C9}"/>
                  </a:ext>
                </a:extLst>
              </p:cNvPr>
              <p:cNvSpPr/>
              <p:nvPr/>
            </p:nvSpPr>
            <p:spPr>
              <a:xfrm>
                <a:off x="2311269" y="790199"/>
                <a:ext cx="7352344" cy="1501445"/>
              </a:xfrm>
              <a:prstGeom prst="roundRect">
                <a:avLst/>
              </a:prstGeom>
              <a:solidFill>
                <a:schemeClr val="bg1"/>
              </a:solidFill>
              <a:ln>
                <a:noFill/>
              </a:ln>
              <a:effectLst>
                <a:outerShdw blurRad="63500" sx="101000" sy="101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8" name="Title 1">
              <a:extLst>
                <a:ext uri="{FF2B5EF4-FFF2-40B4-BE49-F238E27FC236}">
                  <a16:creationId xmlns:a16="http://schemas.microsoft.com/office/drawing/2014/main" id="{28C38296-E1A5-E78D-6E8F-10FAF37D5859}"/>
                </a:ext>
              </a:extLst>
            </p:cNvPr>
            <p:cNvSpPr txBox="1">
              <a:spLocks/>
            </p:cNvSpPr>
            <p:nvPr/>
          </p:nvSpPr>
          <p:spPr>
            <a:xfrm>
              <a:off x="2766003" y="2755617"/>
              <a:ext cx="5190067" cy="339000"/>
            </a:xfrm>
            <a:prstGeom prst="rect">
              <a:avLst/>
            </a:prstGeom>
          </p:spPr>
          <p:txBody>
            <a:bodyPr>
              <a:normAutofit/>
            </a:bodyPr>
            <a:lstStyle>
              <a:lvl1pPr algn="ctr" defTabSz="914400" rtl="0" eaLnBrk="1" latinLnBrk="0" hangingPunct="1">
                <a:lnSpc>
                  <a:spcPct val="90000"/>
                </a:lnSpc>
                <a:spcBef>
                  <a:spcPct val="0"/>
                </a:spcBef>
                <a:buNone/>
                <a:defRPr sz="2800" b="1" kern="1200">
                  <a:solidFill>
                    <a:schemeClr val="tx1"/>
                  </a:solidFill>
                  <a:latin typeface="+mj-lt"/>
                  <a:ea typeface="+mj-ea"/>
                  <a:cs typeface="+mj-cs"/>
                </a:defRPr>
              </a:lvl1pPr>
            </a:lstStyle>
            <a:p>
              <a:pPr algn="l"/>
              <a:r>
                <a:rPr lang="en-IN" sz="1800" dirty="0"/>
                <a:t>Our Mission</a:t>
              </a:r>
            </a:p>
          </p:txBody>
        </p:sp>
        <p:sp>
          <p:nvSpPr>
            <p:cNvPr id="10" name="TextBox 9">
              <a:extLst>
                <a:ext uri="{FF2B5EF4-FFF2-40B4-BE49-F238E27FC236}">
                  <a16:creationId xmlns:a16="http://schemas.microsoft.com/office/drawing/2014/main" id="{5E76BA50-1A47-9C4E-62B8-B3626EFBF920}"/>
                </a:ext>
              </a:extLst>
            </p:cNvPr>
            <p:cNvSpPr txBox="1"/>
            <p:nvPr/>
          </p:nvSpPr>
          <p:spPr>
            <a:xfrm>
              <a:off x="2766003" y="3072040"/>
              <a:ext cx="6897610" cy="923330"/>
            </a:xfrm>
            <a:prstGeom prst="rect">
              <a:avLst/>
            </a:prstGeom>
            <a:noFill/>
          </p:spPr>
          <p:txBody>
            <a:bodyPr wrap="square" rtlCol="0">
              <a:spAutoFit/>
            </a:bodyPr>
            <a:lstStyle/>
            <a:p>
              <a:r>
                <a:rPr lang="en-US" dirty="0"/>
                <a:t>We are on a mission to tirelessly work towards maximizing value addition to stakeholders through innovative, effective and efficient financial solutions.</a:t>
              </a:r>
              <a:endParaRPr lang="en-IN" dirty="0"/>
            </a:p>
          </p:txBody>
        </p:sp>
        <p:grpSp>
          <p:nvGrpSpPr>
            <p:cNvPr id="11" name="Group 10">
              <a:extLst>
                <a:ext uri="{FF2B5EF4-FFF2-40B4-BE49-F238E27FC236}">
                  <a16:creationId xmlns:a16="http://schemas.microsoft.com/office/drawing/2014/main" id="{021FE7B6-B9D2-FCCC-FAB2-4AA70D38695F}"/>
                </a:ext>
              </a:extLst>
            </p:cNvPr>
            <p:cNvGrpSpPr/>
            <p:nvPr/>
          </p:nvGrpSpPr>
          <p:grpSpPr>
            <a:xfrm>
              <a:off x="1923293" y="2352459"/>
              <a:ext cx="842710" cy="842710"/>
              <a:chOff x="1923293" y="544775"/>
              <a:chExt cx="842710" cy="842710"/>
            </a:xfrm>
          </p:grpSpPr>
          <p:sp>
            <p:nvSpPr>
              <p:cNvPr id="32" name="Oval 31">
                <a:extLst>
                  <a:ext uri="{FF2B5EF4-FFF2-40B4-BE49-F238E27FC236}">
                    <a16:creationId xmlns:a16="http://schemas.microsoft.com/office/drawing/2014/main" id="{00E927AE-6974-0D56-5411-BFDBAA6A6DD4}"/>
                  </a:ext>
                </a:extLst>
              </p:cNvPr>
              <p:cNvSpPr/>
              <p:nvPr/>
            </p:nvSpPr>
            <p:spPr>
              <a:xfrm>
                <a:off x="1923293" y="544775"/>
                <a:ext cx="842710" cy="84271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3" name="Graphic 9">
                <a:extLst>
                  <a:ext uri="{FF2B5EF4-FFF2-40B4-BE49-F238E27FC236}">
                    <a16:creationId xmlns:a16="http://schemas.microsoft.com/office/drawing/2014/main" id="{E4BA24A5-1894-5931-E544-457899DEB40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46240" y="575101"/>
                <a:ext cx="749430" cy="770844"/>
              </a:xfrm>
              <a:prstGeom prst="rect">
                <a:avLst/>
              </a:prstGeom>
            </p:spPr>
          </p:pic>
        </p:grpSp>
        <p:grpSp>
          <p:nvGrpSpPr>
            <p:cNvPr id="12" name="Group 11">
              <a:extLst>
                <a:ext uri="{FF2B5EF4-FFF2-40B4-BE49-F238E27FC236}">
                  <a16:creationId xmlns:a16="http://schemas.microsoft.com/office/drawing/2014/main" id="{EF365A08-092D-4750-FD8E-E0FC64DE4733}"/>
                </a:ext>
              </a:extLst>
            </p:cNvPr>
            <p:cNvGrpSpPr/>
            <p:nvPr/>
          </p:nvGrpSpPr>
          <p:grpSpPr>
            <a:xfrm>
              <a:off x="2230788" y="4478078"/>
              <a:ext cx="7432825" cy="1501445"/>
              <a:chOff x="2230788" y="790199"/>
              <a:chExt cx="7432825" cy="1501445"/>
            </a:xfrm>
          </p:grpSpPr>
          <p:sp>
            <p:nvSpPr>
              <p:cNvPr id="30" name="Rectangle: Rounded Corners 19">
                <a:extLst>
                  <a:ext uri="{FF2B5EF4-FFF2-40B4-BE49-F238E27FC236}">
                    <a16:creationId xmlns:a16="http://schemas.microsoft.com/office/drawing/2014/main" id="{EAD0AF96-729D-F525-C903-9D7D042EC8A3}"/>
                  </a:ext>
                </a:extLst>
              </p:cNvPr>
              <p:cNvSpPr/>
              <p:nvPr/>
            </p:nvSpPr>
            <p:spPr>
              <a:xfrm>
                <a:off x="2230788" y="1139249"/>
                <a:ext cx="615696" cy="904240"/>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Rectangle: Rounded Corners 20">
                <a:extLst>
                  <a:ext uri="{FF2B5EF4-FFF2-40B4-BE49-F238E27FC236}">
                    <a16:creationId xmlns:a16="http://schemas.microsoft.com/office/drawing/2014/main" id="{2B4A73DA-9346-9A6A-B01C-228E3FC6D5A6}"/>
                  </a:ext>
                </a:extLst>
              </p:cNvPr>
              <p:cNvSpPr/>
              <p:nvPr/>
            </p:nvSpPr>
            <p:spPr>
              <a:xfrm>
                <a:off x="2311269" y="790199"/>
                <a:ext cx="7352344" cy="1501445"/>
              </a:xfrm>
              <a:prstGeom prst="roundRect">
                <a:avLst/>
              </a:prstGeom>
              <a:solidFill>
                <a:schemeClr val="bg1"/>
              </a:solidFill>
              <a:ln>
                <a:noFill/>
              </a:ln>
              <a:effectLst>
                <a:outerShdw blurRad="63500" sx="101000" sy="101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3" name="Group 12">
              <a:extLst>
                <a:ext uri="{FF2B5EF4-FFF2-40B4-BE49-F238E27FC236}">
                  <a16:creationId xmlns:a16="http://schemas.microsoft.com/office/drawing/2014/main" id="{2AE8CD5B-42C6-40D4-CBC4-F88D670F54C3}"/>
                </a:ext>
              </a:extLst>
            </p:cNvPr>
            <p:cNvGrpSpPr/>
            <p:nvPr/>
          </p:nvGrpSpPr>
          <p:grpSpPr>
            <a:xfrm>
              <a:off x="1923293" y="4232654"/>
              <a:ext cx="842710" cy="842710"/>
              <a:chOff x="1923293" y="544775"/>
              <a:chExt cx="842710" cy="842710"/>
            </a:xfrm>
          </p:grpSpPr>
          <p:sp>
            <p:nvSpPr>
              <p:cNvPr id="28" name="Oval 27">
                <a:extLst>
                  <a:ext uri="{FF2B5EF4-FFF2-40B4-BE49-F238E27FC236}">
                    <a16:creationId xmlns:a16="http://schemas.microsoft.com/office/drawing/2014/main" id="{3F4F095E-39B0-C6D2-5401-44F0FCD9EC8C}"/>
                  </a:ext>
                </a:extLst>
              </p:cNvPr>
              <p:cNvSpPr/>
              <p:nvPr/>
            </p:nvSpPr>
            <p:spPr>
              <a:xfrm>
                <a:off x="1923293" y="544775"/>
                <a:ext cx="842710" cy="84271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9" name="Graphic 23">
                <a:extLst>
                  <a:ext uri="{FF2B5EF4-FFF2-40B4-BE49-F238E27FC236}">
                    <a16:creationId xmlns:a16="http://schemas.microsoft.com/office/drawing/2014/main" id="{3DDD3ECF-0107-C508-F8E6-563102A2B7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46240" y="575101"/>
                <a:ext cx="749430" cy="770844"/>
              </a:xfrm>
              <a:prstGeom prst="rect">
                <a:avLst/>
              </a:prstGeom>
            </p:spPr>
          </p:pic>
        </p:grpSp>
        <p:sp>
          <p:nvSpPr>
            <p:cNvPr id="14" name="Title 1">
              <a:extLst>
                <a:ext uri="{FF2B5EF4-FFF2-40B4-BE49-F238E27FC236}">
                  <a16:creationId xmlns:a16="http://schemas.microsoft.com/office/drawing/2014/main" id="{322B97FB-D5E2-18B6-C3FD-27BC27BE498F}"/>
                </a:ext>
              </a:extLst>
            </p:cNvPr>
            <p:cNvSpPr txBox="1">
              <a:spLocks/>
            </p:cNvSpPr>
            <p:nvPr/>
          </p:nvSpPr>
          <p:spPr>
            <a:xfrm>
              <a:off x="2846484" y="4604962"/>
              <a:ext cx="5190067" cy="3390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800" b="1" kern="1200">
                  <a:solidFill>
                    <a:schemeClr val="tx1"/>
                  </a:solidFill>
                  <a:latin typeface="+mj-lt"/>
                  <a:ea typeface="+mj-ea"/>
                  <a:cs typeface="+mj-cs"/>
                </a:defRPr>
              </a:lvl1pPr>
            </a:lstStyle>
            <a:p>
              <a:pPr algn="l"/>
              <a:r>
                <a:rPr lang="en-IN" sz="1800" dirty="0"/>
                <a:t>Our Values</a:t>
              </a:r>
            </a:p>
          </p:txBody>
        </p:sp>
        <p:sp>
          <p:nvSpPr>
            <p:cNvPr id="15" name="TextBox 14">
              <a:extLst>
                <a:ext uri="{FF2B5EF4-FFF2-40B4-BE49-F238E27FC236}">
                  <a16:creationId xmlns:a16="http://schemas.microsoft.com/office/drawing/2014/main" id="{DF45B39A-187F-7536-C279-2F02F7A3028F}"/>
                </a:ext>
              </a:extLst>
            </p:cNvPr>
            <p:cNvSpPr txBox="1"/>
            <p:nvPr/>
          </p:nvSpPr>
          <p:spPr>
            <a:xfrm>
              <a:off x="2846484" y="4921385"/>
              <a:ext cx="6897610" cy="646331"/>
            </a:xfrm>
            <a:prstGeom prst="rect">
              <a:avLst/>
            </a:prstGeom>
            <a:noFill/>
          </p:spPr>
          <p:txBody>
            <a:bodyPr wrap="square" rtlCol="0">
              <a:spAutoFit/>
            </a:bodyPr>
            <a:lstStyle/>
            <a:p>
              <a:r>
                <a:rPr lang="en-US" dirty="0"/>
                <a:t>Our zeal keeps propelling us to be the leader in creating value in financial advisory.</a:t>
              </a:r>
              <a:endParaRPr lang="en-IN" dirty="0"/>
            </a:p>
          </p:txBody>
        </p:sp>
        <p:pic>
          <p:nvPicPr>
            <p:cNvPr id="16" name="Picture 15">
              <a:extLst>
                <a:ext uri="{FF2B5EF4-FFF2-40B4-BE49-F238E27FC236}">
                  <a16:creationId xmlns:a16="http://schemas.microsoft.com/office/drawing/2014/main" id="{D28435EE-2EFC-4984-C330-214B74D030D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82124" y="4485755"/>
              <a:ext cx="327560" cy="327560"/>
            </a:xfrm>
            <a:prstGeom prst="rect">
              <a:avLst/>
            </a:prstGeom>
          </p:spPr>
        </p:pic>
        <p:pic>
          <p:nvPicPr>
            <p:cNvPr id="17" name="Picture 16">
              <a:extLst>
                <a:ext uri="{FF2B5EF4-FFF2-40B4-BE49-F238E27FC236}">
                  <a16:creationId xmlns:a16="http://schemas.microsoft.com/office/drawing/2014/main" id="{0B5CBF1D-82B0-BE35-AA52-7AD308F96E8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04396" y="2620451"/>
              <a:ext cx="334240" cy="334240"/>
            </a:xfrm>
            <a:prstGeom prst="rect">
              <a:avLst/>
            </a:prstGeom>
          </p:spPr>
        </p:pic>
        <p:grpSp>
          <p:nvGrpSpPr>
            <p:cNvPr id="18" name="Group 17">
              <a:extLst>
                <a:ext uri="{FF2B5EF4-FFF2-40B4-BE49-F238E27FC236}">
                  <a16:creationId xmlns:a16="http://schemas.microsoft.com/office/drawing/2014/main" id="{22B5A159-4976-8974-A56A-CF9A0BEE61E6}"/>
                </a:ext>
              </a:extLst>
            </p:cNvPr>
            <p:cNvGrpSpPr/>
            <p:nvPr/>
          </p:nvGrpSpPr>
          <p:grpSpPr>
            <a:xfrm>
              <a:off x="1923293" y="442756"/>
              <a:ext cx="7820801" cy="1746869"/>
              <a:chOff x="1923293" y="2362213"/>
              <a:chExt cx="7820801" cy="1746869"/>
            </a:xfrm>
          </p:grpSpPr>
          <p:grpSp>
            <p:nvGrpSpPr>
              <p:cNvPr id="19" name="Group 18">
                <a:extLst>
                  <a:ext uri="{FF2B5EF4-FFF2-40B4-BE49-F238E27FC236}">
                    <a16:creationId xmlns:a16="http://schemas.microsoft.com/office/drawing/2014/main" id="{55EB73C4-D19B-BF2B-B367-5396B973E0B4}"/>
                  </a:ext>
                </a:extLst>
              </p:cNvPr>
              <p:cNvGrpSpPr/>
              <p:nvPr/>
            </p:nvGrpSpPr>
            <p:grpSpPr>
              <a:xfrm>
                <a:off x="2230788" y="2607637"/>
                <a:ext cx="7432825" cy="1501445"/>
                <a:chOff x="2230788" y="790199"/>
                <a:chExt cx="7432825" cy="1501445"/>
              </a:xfrm>
            </p:grpSpPr>
            <p:sp>
              <p:nvSpPr>
                <p:cNvPr id="26" name="Rectangle: Rounded Corners 13">
                  <a:extLst>
                    <a:ext uri="{FF2B5EF4-FFF2-40B4-BE49-F238E27FC236}">
                      <a16:creationId xmlns:a16="http://schemas.microsoft.com/office/drawing/2014/main" id="{63014C9D-6A18-5E38-8C67-9C38EA0A5144}"/>
                    </a:ext>
                  </a:extLst>
                </p:cNvPr>
                <p:cNvSpPr/>
                <p:nvPr/>
              </p:nvSpPr>
              <p:spPr>
                <a:xfrm>
                  <a:off x="2230788" y="1139249"/>
                  <a:ext cx="615696" cy="904240"/>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Rectangle: Rounded Corners 14">
                  <a:extLst>
                    <a:ext uri="{FF2B5EF4-FFF2-40B4-BE49-F238E27FC236}">
                      <a16:creationId xmlns:a16="http://schemas.microsoft.com/office/drawing/2014/main" id="{D93E7645-DEAC-9FE7-B715-1AFAA22D2991}"/>
                    </a:ext>
                  </a:extLst>
                </p:cNvPr>
                <p:cNvSpPr/>
                <p:nvPr/>
              </p:nvSpPr>
              <p:spPr>
                <a:xfrm>
                  <a:off x="2311269" y="790199"/>
                  <a:ext cx="7352344" cy="1501445"/>
                </a:xfrm>
                <a:prstGeom prst="roundRect">
                  <a:avLst/>
                </a:prstGeom>
                <a:solidFill>
                  <a:schemeClr val="bg1"/>
                </a:solidFill>
                <a:ln>
                  <a:noFill/>
                </a:ln>
                <a:effectLst>
                  <a:outerShdw blurRad="63500" sx="101000" sy="101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0" name="Group 19">
                <a:extLst>
                  <a:ext uri="{FF2B5EF4-FFF2-40B4-BE49-F238E27FC236}">
                    <a16:creationId xmlns:a16="http://schemas.microsoft.com/office/drawing/2014/main" id="{21056BD7-3C6E-E876-476D-F8220E0E17CE}"/>
                  </a:ext>
                </a:extLst>
              </p:cNvPr>
              <p:cNvGrpSpPr/>
              <p:nvPr/>
            </p:nvGrpSpPr>
            <p:grpSpPr>
              <a:xfrm>
                <a:off x="1923293" y="2362213"/>
                <a:ext cx="842710" cy="842710"/>
                <a:chOff x="1923293" y="544775"/>
                <a:chExt cx="842710" cy="842710"/>
              </a:xfrm>
            </p:grpSpPr>
            <p:sp>
              <p:nvSpPr>
                <p:cNvPr id="24" name="Oval 23">
                  <a:extLst>
                    <a:ext uri="{FF2B5EF4-FFF2-40B4-BE49-F238E27FC236}">
                      <a16:creationId xmlns:a16="http://schemas.microsoft.com/office/drawing/2014/main" id="{2900BB50-C3E9-5D90-BC86-D8BEC465B6EA}"/>
                    </a:ext>
                  </a:extLst>
                </p:cNvPr>
                <p:cNvSpPr/>
                <p:nvPr/>
              </p:nvSpPr>
              <p:spPr>
                <a:xfrm>
                  <a:off x="1923293" y="544775"/>
                  <a:ext cx="842710" cy="84271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5" name="Graphic 17">
                  <a:extLst>
                    <a:ext uri="{FF2B5EF4-FFF2-40B4-BE49-F238E27FC236}">
                      <a16:creationId xmlns:a16="http://schemas.microsoft.com/office/drawing/2014/main" id="{AEDF5BF0-1521-D8B8-4B62-855CEED4E7E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46240" y="575101"/>
                  <a:ext cx="749430" cy="770844"/>
                </a:xfrm>
                <a:prstGeom prst="rect">
                  <a:avLst/>
                </a:prstGeom>
              </p:spPr>
            </p:pic>
          </p:grpSp>
          <p:sp>
            <p:nvSpPr>
              <p:cNvPr id="21" name="Title 1">
                <a:extLst>
                  <a:ext uri="{FF2B5EF4-FFF2-40B4-BE49-F238E27FC236}">
                    <a16:creationId xmlns:a16="http://schemas.microsoft.com/office/drawing/2014/main" id="{4F919A9A-C82B-BC15-9B6F-07955F7E9FDF}"/>
                  </a:ext>
                </a:extLst>
              </p:cNvPr>
              <p:cNvSpPr txBox="1">
                <a:spLocks/>
              </p:cNvSpPr>
              <p:nvPr/>
            </p:nvSpPr>
            <p:spPr>
              <a:xfrm>
                <a:off x="2846484" y="2764386"/>
                <a:ext cx="5190067" cy="3390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800" b="1" kern="1200">
                    <a:solidFill>
                      <a:schemeClr val="tx1"/>
                    </a:solidFill>
                    <a:latin typeface="+mj-lt"/>
                    <a:ea typeface="+mj-ea"/>
                    <a:cs typeface="+mj-cs"/>
                  </a:defRPr>
                </a:lvl1pPr>
              </a:lstStyle>
              <a:p>
                <a:pPr algn="l"/>
                <a:r>
                  <a:rPr lang="en-IN" sz="1800" dirty="0"/>
                  <a:t>Our Vision</a:t>
                </a:r>
              </a:p>
            </p:txBody>
          </p:sp>
          <p:sp>
            <p:nvSpPr>
              <p:cNvPr id="22" name="TextBox 21">
                <a:extLst>
                  <a:ext uri="{FF2B5EF4-FFF2-40B4-BE49-F238E27FC236}">
                    <a16:creationId xmlns:a16="http://schemas.microsoft.com/office/drawing/2014/main" id="{826BE7B7-4424-E08A-1F55-1977854178DC}"/>
                  </a:ext>
                </a:extLst>
              </p:cNvPr>
              <p:cNvSpPr txBox="1"/>
              <p:nvPr/>
            </p:nvSpPr>
            <p:spPr>
              <a:xfrm>
                <a:off x="2846484" y="3080809"/>
                <a:ext cx="6897610" cy="923330"/>
              </a:xfrm>
              <a:prstGeom prst="rect">
                <a:avLst/>
              </a:prstGeom>
              <a:noFill/>
            </p:spPr>
            <p:txBody>
              <a:bodyPr wrap="square" rtlCol="0">
                <a:spAutoFit/>
              </a:bodyPr>
              <a:lstStyle/>
              <a:p>
                <a:r>
                  <a:rPr lang="en-US" dirty="0"/>
                  <a:t>To shape the future of infrastructure by providing exceptional advisory services, fostering strong client relationships, and contributing to a sustainable and prosperous world.</a:t>
                </a:r>
                <a:endParaRPr lang="en-IN" dirty="0"/>
              </a:p>
            </p:txBody>
          </p:sp>
          <p:pic>
            <p:nvPicPr>
              <p:cNvPr id="23" name="Picture 22">
                <a:extLst>
                  <a:ext uri="{FF2B5EF4-FFF2-40B4-BE49-F238E27FC236}">
                    <a16:creationId xmlns:a16="http://schemas.microsoft.com/office/drawing/2014/main" id="{832FB414-6FD8-179D-C3D9-2E1BE1453EC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82124" y="2607637"/>
                <a:ext cx="378784" cy="378784"/>
              </a:xfrm>
              <a:prstGeom prst="rect">
                <a:avLst/>
              </a:prstGeom>
            </p:spPr>
          </p:pic>
        </p:grpSp>
      </p:grpSp>
    </p:spTree>
    <p:extLst>
      <p:ext uri="{BB962C8B-B14F-4D97-AF65-F5344CB8AC3E}">
        <p14:creationId xmlns:p14="http://schemas.microsoft.com/office/powerpoint/2010/main" val="3158248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www.infragroup.co.in</a:t>
            </a:r>
            <a:endParaRPr lang="en-IN" dirty="0"/>
          </a:p>
        </p:txBody>
      </p:sp>
      <p:sp>
        <p:nvSpPr>
          <p:cNvPr id="3" name="Slide Number Placeholder 2"/>
          <p:cNvSpPr>
            <a:spLocks noGrp="1"/>
          </p:cNvSpPr>
          <p:nvPr>
            <p:ph type="sldNum" sz="quarter" idx="12"/>
          </p:nvPr>
        </p:nvSpPr>
        <p:spPr>
          <a:xfrm>
            <a:off x="8723612" y="6539226"/>
            <a:ext cx="2529840" cy="331932"/>
          </a:xfrm>
        </p:spPr>
        <p:txBody>
          <a:bodyPr/>
          <a:lstStyle/>
          <a:p>
            <a:pPr algn="r"/>
            <a:r>
              <a:rPr lang="en-US" dirty="0"/>
              <a:t>8</a:t>
            </a:r>
            <a:r>
              <a:rPr lang="en-IN" b="0" dirty="0"/>
              <a:t> </a:t>
            </a:r>
          </a:p>
        </p:txBody>
      </p:sp>
      <p:sp>
        <p:nvSpPr>
          <p:cNvPr id="36" name="TextBox 35"/>
          <p:cNvSpPr txBox="1"/>
          <p:nvPr/>
        </p:nvSpPr>
        <p:spPr>
          <a:xfrm>
            <a:off x="199046" y="985382"/>
            <a:ext cx="11938611" cy="646331"/>
          </a:xfrm>
          <a:prstGeom prst="rect">
            <a:avLst/>
          </a:prstGeom>
          <a:noFill/>
        </p:spPr>
        <p:txBody>
          <a:bodyPr wrap="square" rtlCol="0">
            <a:spAutoFit/>
          </a:bodyPr>
          <a:lstStyle/>
          <a:p>
            <a:pPr algn="ctr"/>
            <a:r>
              <a:rPr lang="en-US" dirty="0">
                <a:solidFill>
                  <a:schemeClr val="tx1">
                    <a:lumMod val="75000"/>
                    <a:lumOff val="25000"/>
                  </a:schemeClr>
                </a:solidFill>
                <a:latin typeface="+mj-lt"/>
                <a:ea typeface="Cambria" panose="02040503050406030204" pitchFamily="18" charset="0"/>
                <a:cs typeface="Dreaming Outloud Script Pro" panose="020B0604020202020204" pitchFamily="66" charset="0"/>
              </a:rPr>
              <a:t>The Infra Advisors leadership team comprises professionals with extensive experience and expertise in infrastructure project implementation, infrastructure finance, risk and credit management, banking &amp; financial institutions. </a:t>
            </a:r>
            <a:endParaRPr lang="en-IN" b="1" dirty="0">
              <a:solidFill>
                <a:schemeClr val="tx1">
                  <a:lumMod val="75000"/>
                  <a:lumOff val="25000"/>
                </a:schemeClr>
              </a:solidFill>
              <a:latin typeface="+mj-lt"/>
              <a:ea typeface="Cambria" panose="02040503050406030204" pitchFamily="18" charset="0"/>
            </a:endParaRPr>
          </a:p>
        </p:txBody>
      </p:sp>
      <p:sp>
        <p:nvSpPr>
          <p:cNvPr id="37" name="TextBox 36"/>
          <p:cNvSpPr txBox="1"/>
          <p:nvPr/>
        </p:nvSpPr>
        <p:spPr>
          <a:xfrm>
            <a:off x="662947" y="5766856"/>
            <a:ext cx="10866092" cy="461665"/>
          </a:xfrm>
          <a:prstGeom prst="rect">
            <a:avLst/>
          </a:prstGeom>
          <a:noFill/>
        </p:spPr>
        <p:txBody>
          <a:bodyPr wrap="square" rtlCol="0">
            <a:spAutoFit/>
          </a:bodyPr>
          <a:lstStyle/>
          <a:p>
            <a:pPr algn="ctr"/>
            <a:r>
              <a:rPr lang="en-US" sz="2400" b="1" i="1" dirty="0">
                <a:solidFill>
                  <a:srgbClr val="00843B"/>
                </a:solidFill>
                <a:latin typeface="Cambria" panose="02040503050406030204" pitchFamily="18" charset="0"/>
                <a:ea typeface="Cambria" panose="02040503050406030204" pitchFamily="18" charset="0"/>
                <a:cs typeface="Poppins Bold" panose="00000800000000000000" pitchFamily="2" charset="0"/>
              </a:rPr>
              <a:t>"Leadership is the capacity to translate vision into reality"  - Warren Bennis</a:t>
            </a:r>
            <a:endParaRPr lang="en-IN" sz="2400" b="1" i="1" dirty="0">
              <a:solidFill>
                <a:srgbClr val="00843B"/>
              </a:solidFill>
              <a:latin typeface="Cambria" panose="02040503050406030204" pitchFamily="18" charset="0"/>
              <a:ea typeface="Cambria" panose="02040503050406030204" pitchFamily="18" charset="0"/>
              <a:cs typeface="Poppins Bold" panose="00000800000000000000" pitchFamily="2" charset="0"/>
            </a:endParaRPr>
          </a:p>
        </p:txBody>
      </p:sp>
      <p:sp>
        <p:nvSpPr>
          <p:cNvPr id="38" name="TextBox 37"/>
          <p:cNvSpPr txBox="1"/>
          <p:nvPr/>
        </p:nvSpPr>
        <p:spPr>
          <a:xfrm>
            <a:off x="3954678" y="188081"/>
            <a:ext cx="4282633" cy="523220"/>
          </a:xfrm>
          <a:prstGeom prst="rect">
            <a:avLst/>
          </a:prstGeom>
          <a:noFill/>
        </p:spPr>
        <p:txBody>
          <a:bodyPr wrap="square" rtlCol="0">
            <a:spAutoFit/>
          </a:bodyPr>
          <a:lstStyle/>
          <a:p>
            <a:pPr algn="ctr"/>
            <a:r>
              <a:rPr lang="en-IN" sz="2800" b="1" dirty="0">
                <a:latin typeface="Cambria" panose="02040503050406030204" pitchFamily="18" charset="0"/>
                <a:ea typeface="Cambria" panose="02040503050406030204" pitchFamily="18" charset="0"/>
              </a:rPr>
              <a:t>Leadership </a:t>
            </a:r>
            <a:r>
              <a:rPr lang="en-IN" sz="2800" b="1" dirty="0">
                <a:solidFill>
                  <a:srgbClr val="00843B"/>
                </a:solidFill>
                <a:latin typeface="Cambria" panose="02040503050406030204" pitchFamily="18" charset="0"/>
                <a:ea typeface="Cambria" panose="02040503050406030204" pitchFamily="18" charset="0"/>
              </a:rPr>
              <a:t>Team</a:t>
            </a:r>
          </a:p>
        </p:txBody>
      </p:sp>
      <p:sp>
        <p:nvSpPr>
          <p:cNvPr id="39" name="Rectangle: Rounded Corners 6">
            <a:extLst>
              <a:ext uri="{FF2B5EF4-FFF2-40B4-BE49-F238E27FC236}">
                <a16:creationId xmlns:a16="http://schemas.microsoft.com/office/drawing/2014/main" id="{BAE8D338-E92C-9B1D-081D-3B4AE64F11AD}"/>
              </a:ext>
            </a:extLst>
          </p:cNvPr>
          <p:cNvSpPr/>
          <p:nvPr/>
        </p:nvSpPr>
        <p:spPr>
          <a:xfrm>
            <a:off x="425199" y="3829500"/>
            <a:ext cx="1843834" cy="1283743"/>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Rectangle: Rounded Corners 21"/>
          <p:cNvSpPr/>
          <p:nvPr/>
        </p:nvSpPr>
        <p:spPr>
          <a:xfrm>
            <a:off x="499197" y="3219330"/>
            <a:ext cx="2001234" cy="2233451"/>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t>Praveen Sethia</a:t>
            </a:r>
          </a:p>
          <a:p>
            <a:pPr algn="ctr"/>
            <a:endParaRPr lang="en-IN" dirty="0"/>
          </a:p>
        </p:txBody>
      </p:sp>
      <p:grpSp>
        <p:nvGrpSpPr>
          <p:cNvPr id="41" name="Group 40"/>
          <p:cNvGrpSpPr/>
          <p:nvPr/>
        </p:nvGrpSpPr>
        <p:grpSpPr>
          <a:xfrm>
            <a:off x="721423" y="3995959"/>
            <a:ext cx="1724555" cy="1389758"/>
            <a:chOff x="963014" y="4004272"/>
            <a:chExt cx="1724555" cy="1389758"/>
          </a:xfrm>
        </p:grpSpPr>
        <p:grpSp>
          <p:nvGrpSpPr>
            <p:cNvPr id="42" name="Group 41"/>
            <p:cNvGrpSpPr/>
            <p:nvPr/>
          </p:nvGrpSpPr>
          <p:grpSpPr>
            <a:xfrm>
              <a:off x="963014" y="4004272"/>
              <a:ext cx="1724555" cy="1389758"/>
              <a:chOff x="963014" y="4004272"/>
              <a:chExt cx="1724555" cy="1389758"/>
            </a:xfrm>
          </p:grpSpPr>
          <p:sp>
            <p:nvSpPr>
              <p:cNvPr id="44" name="TextBox 43"/>
              <p:cNvSpPr txBox="1"/>
              <p:nvPr/>
            </p:nvSpPr>
            <p:spPr>
              <a:xfrm>
                <a:off x="963014" y="4004272"/>
                <a:ext cx="1584088" cy="338554"/>
              </a:xfrm>
              <a:prstGeom prst="rect">
                <a:avLst/>
              </a:prstGeom>
              <a:noFill/>
            </p:spPr>
            <p:txBody>
              <a:bodyPr wrap="none" rtlCol="0">
                <a:spAutoFit/>
              </a:bodyPr>
              <a:lstStyle/>
              <a:p>
                <a:r>
                  <a:rPr lang="en-IN" sz="1600" b="1" dirty="0">
                    <a:solidFill>
                      <a:srgbClr val="00843B"/>
                    </a:solidFill>
                    <a:latin typeface="Cambria" panose="02040503050406030204" pitchFamily="18" charset="0"/>
                    <a:ea typeface="Cambria" panose="02040503050406030204" pitchFamily="18" charset="0"/>
                  </a:rPr>
                  <a:t>Praveen Sethia</a:t>
                </a:r>
              </a:p>
            </p:txBody>
          </p:sp>
          <p:sp>
            <p:nvSpPr>
              <p:cNvPr id="45" name="TextBox 44"/>
              <p:cNvSpPr txBox="1"/>
              <p:nvPr/>
            </p:nvSpPr>
            <p:spPr>
              <a:xfrm>
                <a:off x="1110976" y="4259734"/>
                <a:ext cx="1260858" cy="276999"/>
              </a:xfrm>
              <a:prstGeom prst="rect">
                <a:avLst/>
              </a:prstGeom>
              <a:noFill/>
            </p:spPr>
            <p:txBody>
              <a:bodyPr wrap="none" rtlCol="0">
                <a:spAutoFit/>
              </a:bodyPr>
              <a:lstStyle/>
              <a:p>
                <a:r>
                  <a:rPr lang="en-IN" sz="1200" dirty="0">
                    <a:latin typeface="+mj-lt"/>
                  </a:rPr>
                  <a:t>Founder, Director</a:t>
                </a:r>
              </a:p>
            </p:txBody>
          </p:sp>
          <p:sp>
            <p:nvSpPr>
              <p:cNvPr id="46" name="TextBox 45"/>
              <p:cNvSpPr txBox="1"/>
              <p:nvPr/>
            </p:nvSpPr>
            <p:spPr>
              <a:xfrm>
                <a:off x="963014" y="4621190"/>
                <a:ext cx="1724555" cy="772840"/>
              </a:xfrm>
              <a:prstGeom prst="rect">
                <a:avLst/>
              </a:prstGeom>
              <a:noFill/>
            </p:spPr>
            <p:txBody>
              <a:bodyPr wrap="square" rtlCol="0">
                <a:spAutoFit/>
              </a:bodyPr>
              <a:lstStyle/>
              <a:p>
                <a:pPr defTabSz="895985">
                  <a:lnSpc>
                    <a:spcPct val="80000"/>
                  </a:lnSpc>
                </a:pPr>
                <a:r>
                  <a:rPr lang="en-US" sz="1100" dirty="0">
                    <a:solidFill>
                      <a:schemeClr val="tx1">
                        <a:lumMod val="65000"/>
                        <a:lumOff val="35000"/>
                      </a:schemeClr>
                    </a:solidFill>
                    <a:latin typeface="+mj-lt"/>
                    <a:ea typeface="Open Sans" panose="020B0606030504020204" pitchFamily="34" charset="0"/>
                    <a:cs typeface="Open Sans" panose="020B0606030504020204" pitchFamily="34" charset="0"/>
                  </a:rPr>
                  <a:t>Chartered Accountant and Cost Accountant with 30 years of experience in BFSI, Infra Projects and consultancy</a:t>
                </a:r>
                <a:endParaRPr lang="ru-RU" sz="1100" dirty="0">
                  <a:solidFill>
                    <a:schemeClr val="tx1">
                      <a:lumMod val="65000"/>
                      <a:lumOff val="35000"/>
                    </a:schemeClr>
                  </a:solidFill>
                  <a:latin typeface="+mj-lt"/>
                  <a:ea typeface="Open Sans" panose="020B0606030504020204" pitchFamily="34" charset="0"/>
                  <a:cs typeface="Open Sans" panose="020B0606030504020204" pitchFamily="34" charset="0"/>
                </a:endParaRPr>
              </a:p>
            </p:txBody>
          </p:sp>
        </p:grpSp>
        <p:cxnSp>
          <p:nvCxnSpPr>
            <p:cNvPr id="43" name="Straight Connector 42"/>
            <p:cNvCxnSpPr/>
            <p:nvPr/>
          </p:nvCxnSpPr>
          <p:spPr>
            <a:xfrm>
              <a:off x="1333100" y="4566008"/>
              <a:ext cx="816610" cy="0"/>
            </a:xfrm>
            <a:prstGeom prst="line">
              <a:avLst/>
            </a:prstGeom>
            <a:ln>
              <a:gradFill>
                <a:gsLst>
                  <a:gs pos="0">
                    <a:srgbClr val="00843B"/>
                  </a:gs>
                  <a:gs pos="100000">
                    <a:srgbClr val="A6CE38"/>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47" name="Rectangle: Rounded Corners 7">
            <a:extLst>
              <a:ext uri="{FF2B5EF4-FFF2-40B4-BE49-F238E27FC236}">
                <a16:creationId xmlns:a16="http://schemas.microsoft.com/office/drawing/2014/main" id="{2ADA60D5-2278-722A-CE56-2DFE6C4FB2EC}"/>
              </a:ext>
            </a:extLst>
          </p:cNvPr>
          <p:cNvSpPr/>
          <p:nvPr/>
        </p:nvSpPr>
        <p:spPr>
          <a:xfrm>
            <a:off x="2745061" y="3817577"/>
            <a:ext cx="1973578" cy="1283743"/>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8" name="Rectangle: Rounded Corners 22"/>
          <p:cNvSpPr/>
          <p:nvPr>
            <p:custDataLst>
              <p:tags r:id="rId1"/>
            </p:custDataLst>
          </p:nvPr>
        </p:nvSpPr>
        <p:spPr>
          <a:xfrm>
            <a:off x="2810185" y="3207407"/>
            <a:ext cx="2001234" cy="2233451"/>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9" name="Group 48"/>
          <p:cNvGrpSpPr/>
          <p:nvPr>
            <p:custDataLst>
              <p:tags r:id="rId2"/>
            </p:custDataLst>
          </p:nvPr>
        </p:nvGrpSpPr>
        <p:grpSpPr>
          <a:xfrm>
            <a:off x="3018757" y="4032468"/>
            <a:ext cx="1699881" cy="1077910"/>
            <a:chOff x="963013" y="3833934"/>
            <a:chExt cx="1699881" cy="1077910"/>
          </a:xfrm>
        </p:grpSpPr>
        <p:grpSp>
          <p:nvGrpSpPr>
            <p:cNvPr id="50" name="Group 49"/>
            <p:cNvGrpSpPr/>
            <p:nvPr/>
          </p:nvGrpSpPr>
          <p:grpSpPr>
            <a:xfrm>
              <a:off x="963013" y="3833934"/>
              <a:ext cx="1699881" cy="1077910"/>
              <a:chOff x="963013" y="3833934"/>
              <a:chExt cx="1699881" cy="1077910"/>
            </a:xfrm>
          </p:grpSpPr>
          <p:sp>
            <p:nvSpPr>
              <p:cNvPr id="52" name="TextBox 51"/>
              <p:cNvSpPr txBox="1"/>
              <p:nvPr>
                <p:custDataLst>
                  <p:tags r:id="rId22"/>
                </p:custDataLst>
              </p:nvPr>
            </p:nvSpPr>
            <p:spPr>
              <a:xfrm>
                <a:off x="1008346" y="3833934"/>
                <a:ext cx="1493422" cy="338554"/>
              </a:xfrm>
              <a:prstGeom prst="rect">
                <a:avLst/>
              </a:prstGeom>
              <a:noFill/>
            </p:spPr>
            <p:txBody>
              <a:bodyPr wrap="none" rtlCol="0">
                <a:spAutoFit/>
              </a:bodyPr>
              <a:lstStyle/>
              <a:p>
                <a:r>
                  <a:rPr lang="en-IN" sz="1600" b="1" dirty="0">
                    <a:solidFill>
                      <a:srgbClr val="00843B"/>
                    </a:solidFill>
                    <a:latin typeface="Cambria" panose="02040503050406030204" pitchFamily="18" charset="0"/>
                    <a:ea typeface="Cambria" panose="02040503050406030204" pitchFamily="18" charset="0"/>
                  </a:rPr>
                  <a:t>C. P. Bhardwaj</a:t>
                </a:r>
              </a:p>
            </p:txBody>
          </p:sp>
          <p:sp>
            <p:nvSpPr>
              <p:cNvPr id="53" name="TextBox 52"/>
              <p:cNvSpPr txBox="1"/>
              <p:nvPr>
                <p:custDataLst>
                  <p:tags r:id="rId23"/>
                </p:custDataLst>
              </p:nvPr>
            </p:nvSpPr>
            <p:spPr>
              <a:xfrm>
                <a:off x="1412111" y="4082162"/>
                <a:ext cx="685893" cy="276999"/>
              </a:xfrm>
              <a:prstGeom prst="rect">
                <a:avLst/>
              </a:prstGeom>
              <a:noFill/>
            </p:spPr>
            <p:txBody>
              <a:bodyPr wrap="none" rtlCol="0">
                <a:spAutoFit/>
              </a:bodyPr>
              <a:lstStyle/>
              <a:p>
                <a:r>
                  <a:rPr lang="en-IN" sz="1200" dirty="0">
                    <a:latin typeface="+mj-lt"/>
                  </a:rPr>
                  <a:t>Director</a:t>
                </a:r>
              </a:p>
            </p:txBody>
          </p:sp>
          <p:sp>
            <p:nvSpPr>
              <p:cNvPr id="54" name="TextBox 53"/>
              <p:cNvSpPr txBox="1"/>
              <p:nvPr>
                <p:custDataLst>
                  <p:tags r:id="rId24"/>
                </p:custDataLst>
              </p:nvPr>
            </p:nvSpPr>
            <p:spPr>
              <a:xfrm>
                <a:off x="963013" y="4409847"/>
                <a:ext cx="1699881" cy="501997"/>
              </a:xfrm>
              <a:prstGeom prst="rect">
                <a:avLst/>
              </a:prstGeom>
              <a:noFill/>
            </p:spPr>
            <p:txBody>
              <a:bodyPr wrap="square" rtlCol="0">
                <a:spAutoFit/>
              </a:bodyPr>
              <a:lstStyle/>
              <a:p>
                <a:pPr defTabSz="895985">
                  <a:lnSpc>
                    <a:spcPct val="80000"/>
                  </a:lnSpc>
                </a:pPr>
                <a:r>
                  <a:rPr lang="en-US" sz="1100" dirty="0">
                    <a:solidFill>
                      <a:schemeClr val="tx1">
                        <a:lumMod val="65000"/>
                        <a:lumOff val="35000"/>
                      </a:schemeClr>
                    </a:solidFill>
                    <a:latin typeface="+mj-lt"/>
                    <a:ea typeface="Open Sans" panose="020B0606030504020204" pitchFamily="34" charset="0"/>
                    <a:cs typeface="Open Sans" panose="020B0606030504020204" pitchFamily="34" charset="0"/>
                  </a:rPr>
                  <a:t>Cost Accountant with 30 years of experience in BFSI and consultancy </a:t>
                </a:r>
                <a:endParaRPr lang="ru-RU" sz="1100" dirty="0">
                  <a:solidFill>
                    <a:schemeClr val="tx1">
                      <a:lumMod val="65000"/>
                      <a:lumOff val="35000"/>
                    </a:schemeClr>
                  </a:solidFill>
                  <a:latin typeface="+mj-lt"/>
                  <a:ea typeface="Open Sans" panose="020B0606030504020204" pitchFamily="34" charset="0"/>
                  <a:cs typeface="Open Sans" panose="020B0606030504020204" pitchFamily="34" charset="0"/>
                </a:endParaRPr>
              </a:p>
            </p:txBody>
          </p:sp>
        </p:grpSp>
        <p:cxnSp>
          <p:nvCxnSpPr>
            <p:cNvPr id="51" name="Straight Connector 50"/>
            <p:cNvCxnSpPr/>
            <p:nvPr>
              <p:custDataLst>
                <p:tags r:id="rId21"/>
              </p:custDataLst>
            </p:nvPr>
          </p:nvCxnSpPr>
          <p:spPr>
            <a:xfrm>
              <a:off x="1346753" y="4362026"/>
              <a:ext cx="816610" cy="0"/>
            </a:xfrm>
            <a:prstGeom prst="line">
              <a:avLst/>
            </a:prstGeom>
            <a:ln>
              <a:gradFill>
                <a:gsLst>
                  <a:gs pos="0">
                    <a:srgbClr val="00843B"/>
                  </a:gs>
                  <a:gs pos="100000">
                    <a:srgbClr val="A6CE38"/>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55" name="Rectangle: Rounded Corners 8">
            <a:extLst>
              <a:ext uri="{FF2B5EF4-FFF2-40B4-BE49-F238E27FC236}">
                <a16:creationId xmlns:a16="http://schemas.microsoft.com/office/drawing/2014/main" id="{B1C5C8BD-3B13-EC8B-D35A-C70976C31394}"/>
              </a:ext>
            </a:extLst>
          </p:cNvPr>
          <p:cNvSpPr/>
          <p:nvPr/>
        </p:nvSpPr>
        <p:spPr>
          <a:xfrm>
            <a:off x="5079376" y="3810016"/>
            <a:ext cx="1998461" cy="1283743"/>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6" name="Rectangle: Rounded Corners 23"/>
          <p:cNvSpPr/>
          <p:nvPr>
            <p:custDataLst>
              <p:tags r:id="rId3"/>
            </p:custDataLst>
          </p:nvPr>
        </p:nvSpPr>
        <p:spPr>
          <a:xfrm>
            <a:off x="5155608" y="3219330"/>
            <a:ext cx="2001234" cy="2233451"/>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57" name="Group 56"/>
          <p:cNvGrpSpPr/>
          <p:nvPr>
            <p:custDataLst>
              <p:tags r:id="rId4"/>
            </p:custDataLst>
          </p:nvPr>
        </p:nvGrpSpPr>
        <p:grpSpPr>
          <a:xfrm>
            <a:off x="5364181" y="4035333"/>
            <a:ext cx="1713802" cy="1338236"/>
            <a:chOff x="963014" y="4004272"/>
            <a:chExt cx="1713802" cy="1338236"/>
          </a:xfrm>
        </p:grpSpPr>
        <p:grpSp>
          <p:nvGrpSpPr>
            <p:cNvPr id="58" name="Group 57"/>
            <p:cNvGrpSpPr/>
            <p:nvPr/>
          </p:nvGrpSpPr>
          <p:grpSpPr>
            <a:xfrm>
              <a:off x="963014" y="4004272"/>
              <a:ext cx="1713802" cy="1338236"/>
              <a:chOff x="963014" y="4004272"/>
              <a:chExt cx="1713802" cy="1338236"/>
            </a:xfrm>
          </p:grpSpPr>
          <p:sp>
            <p:nvSpPr>
              <p:cNvPr id="60" name="TextBox 59"/>
              <p:cNvSpPr txBox="1"/>
              <p:nvPr>
                <p:custDataLst>
                  <p:tags r:id="rId18"/>
                </p:custDataLst>
              </p:nvPr>
            </p:nvSpPr>
            <p:spPr>
              <a:xfrm>
                <a:off x="963014" y="4004272"/>
                <a:ext cx="1713802" cy="338554"/>
              </a:xfrm>
              <a:prstGeom prst="rect">
                <a:avLst/>
              </a:prstGeom>
              <a:noFill/>
            </p:spPr>
            <p:txBody>
              <a:bodyPr wrap="none" rtlCol="0">
                <a:spAutoFit/>
              </a:bodyPr>
              <a:lstStyle/>
              <a:p>
                <a:r>
                  <a:rPr lang="en-IN" sz="1600" b="1" dirty="0">
                    <a:solidFill>
                      <a:srgbClr val="00843B"/>
                    </a:solidFill>
                    <a:latin typeface="Cambria" panose="02040503050406030204" pitchFamily="18" charset="0"/>
                    <a:ea typeface="Cambria" panose="02040503050406030204" pitchFamily="18" charset="0"/>
                  </a:rPr>
                  <a:t>CA Sunita Sethia</a:t>
                </a:r>
              </a:p>
            </p:txBody>
          </p:sp>
          <p:sp>
            <p:nvSpPr>
              <p:cNvPr id="61" name="TextBox 60"/>
              <p:cNvSpPr txBox="1"/>
              <p:nvPr>
                <p:custDataLst>
                  <p:tags r:id="rId19"/>
                </p:custDataLst>
              </p:nvPr>
            </p:nvSpPr>
            <p:spPr>
              <a:xfrm>
                <a:off x="1424239" y="4253169"/>
                <a:ext cx="685893" cy="276999"/>
              </a:xfrm>
              <a:prstGeom prst="rect">
                <a:avLst/>
              </a:prstGeom>
              <a:noFill/>
            </p:spPr>
            <p:txBody>
              <a:bodyPr wrap="none" rtlCol="0">
                <a:spAutoFit/>
              </a:bodyPr>
              <a:lstStyle/>
              <a:p>
                <a:r>
                  <a:rPr lang="en-IN" sz="1200" dirty="0">
                    <a:latin typeface="+mj-lt"/>
                  </a:rPr>
                  <a:t>Director</a:t>
                </a:r>
              </a:p>
            </p:txBody>
          </p:sp>
          <p:sp>
            <p:nvSpPr>
              <p:cNvPr id="62" name="TextBox 61"/>
              <p:cNvSpPr txBox="1"/>
              <p:nvPr>
                <p:custDataLst>
                  <p:tags r:id="rId20"/>
                </p:custDataLst>
              </p:nvPr>
            </p:nvSpPr>
            <p:spPr>
              <a:xfrm>
                <a:off x="963014" y="4569668"/>
                <a:ext cx="1584088" cy="772840"/>
              </a:xfrm>
              <a:prstGeom prst="rect">
                <a:avLst/>
              </a:prstGeom>
              <a:noFill/>
            </p:spPr>
            <p:txBody>
              <a:bodyPr wrap="square" rtlCol="0">
                <a:spAutoFit/>
              </a:bodyPr>
              <a:lstStyle/>
              <a:p>
                <a:pPr defTabSz="895985">
                  <a:lnSpc>
                    <a:spcPct val="80000"/>
                  </a:lnSpc>
                </a:pPr>
                <a:r>
                  <a:rPr lang="en-US" sz="1100" dirty="0">
                    <a:solidFill>
                      <a:schemeClr val="tx1">
                        <a:lumMod val="65000"/>
                        <a:lumOff val="35000"/>
                      </a:schemeClr>
                    </a:solidFill>
                    <a:ea typeface="Open Sans" panose="020B0606030504020204" pitchFamily="34" charset="0"/>
                    <a:cs typeface="Open Sans" panose="020B0606030504020204" pitchFamily="34" charset="0"/>
                  </a:rPr>
                  <a:t>Chartered Accountant with 30 years of experience in Bid Advisory and Investment Banking</a:t>
                </a:r>
                <a:endParaRPr lang="ru-RU" sz="1100" dirty="0">
                  <a:solidFill>
                    <a:schemeClr val="tx1">
                      <a:lumMod val="65000"/>
                      <a:lumOff val="35000"/>
                    </a:schemeClr>
                  </a:solidFill>
                  <a:ea typeface="Open Sans" panose="020B0606030504020204" pitchFamily="34" charset="0"/>
                  <a:cs typeface="Open Sans" panose="020B0606030504020204" pitchFamily="34" charset="0"/>
                </a:endParaRPr>
              </a:p>
            </p:txBody>
          </p:sp>
        </p:grpSp>
        <p:cxnSp>
          <p:nvCxnSpPr>
            <p:cNvPr id="59" name="Straight Connector 58"/>
            <p:cNvCxnSpPr/>
            <p:nvPr>
              <p:custDataLst>
                <p:tags r:id="rId17"/>
              </p:custDataLst>
            </p:nvPr>
          </p:nvCxnSpPr>
          <p:spPr>
            <a:xfrm>
              <a:off x="1358879" y="4526634"/>
              <a:ext cx="816610" cy="0"/>
            </a:xfrm>
            <a:prstGeom prst="line">
              <a:avLst/>
            </a:prstGeom>
            <a:ln>
              <a:gradFill>
                <a:gsLst>
                  <a:gs pos="0">
                    <a:srgbClr val="00843B"/>
                  </a:gs>
                  <a:gs pos="100000">
                    <a:srgbClr val="A6CE38"/>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63" name="Rectangle: Rounded Corners 9">
            <a:extLst>
              <a:ext uri="{FF2B5EF4-FFF2-40B4-BE49-F238E27FC236}">
                <a16:creationId xmlns:a16="http://schemas.microsoft.com/office/drawing/2014/main" id="{B7BBF64F-5E7E-F2EF-BB42-F48EF520E944}"/>
              </a:ext>
            </a:extLst>
          </p:cNvPr>
          <p:cNvSpPr/>
          <p:nvPr/>
        </p:nvSpPr>
        <p:spPr>
          <a:xfrm>
            <a:off x="7365415" y="3796480"/>
            <a:ext cx="2020340" cy="1283743"/>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4" name="Rectangle: Rounded Corners 24"/>
          <p:cNvSpPr/>
          <p:nvPr>
            <p:custDataLst>
              <p:tags r:id="rId5"/>
            </p:custDataLst>
          </p:nvPr>
        </p:nvSpPr>
        <p:spPr>
          <a:xfrm>
            <a:off x="7455925" y="3219329"/>
            <a:ext cx="2001234" cy="2233451"/>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65" name="Group 64"/>
          <p:cNvGrpSpPr/>
          <p:nvPr>
            <p:custDataLst>
              <p:tags r:id="rId6"/>
            </p:custDataLst>
          </p:nvPr>
        </p:nvGrpSpPr>
        <p:grpSpPr>
          <a:xfrm>
            <a:off x="7659094" y="4044391"/>
            <a:ext cx="1658106" cy="1111295"/>
            <a:chOff x="963014" y="4004272"/>
            <a:chExt cx="1658106" cy="1111295"/>
          </a:xfrm>
        </p:grpSpPr>
        <p:grpSp>
          <p:nvGrpSpPr>
            <p:cNvPr id="66" name="Group 65"/>
            <p:cNvGrpSpPr/>
            <p:nvPr/>
          </p:nvGrpSpPr>
          <p:grpSpPr>
            <a:xfrm>
              <a:off x="963014" y="4004272"/>
              <a:ext cx="1658106" cy="1111295"/>
              <a:chOff x="963014" y="4004272"/>
              <a:chExt cx="1658106" cy="1111295"/>
            </a:xfrm>
          </p:grpSpPr>
          <p:sp>
            <p:nvSpPr>
              <p:cNvPr id="68" name="TextBox 67"/>
              <p:cNvSpPr txBox="1"/>
              <p:nvPr>
                <p:custDataLst>
                  <p:tags r:id="rId14"/>
                </p:custDataLst>
              </p:nvPr>
            </p:nvSpPr>
            <p:spPr>
              <a:xfrm>
                <a:off x="963014" y="4004272"/>
                <a:ext cx="1611018" cy="338554"/>
              </a:xfrm>
              <a:prstGeom prst="rect">
                <a:avLst/>
              </a:prstGeom>
              <a:noFill/>
            </p:spPr>
            <p:txBody>
              <a:bodyPr wrap="none" rtlCol="0">
                <a:spAutoFit/>
              </a:bodyPr>
              <a:lstStyle/>
              <a:p>
                <a:r>
                  <a:rPr lang="en-IN" sz="1600" b="1" dirty="0">
                    <a:solidFill>
                      <a:srgbClr val="00843B"/>
                    </a:solidFill>
                    <a:latin typeface="Cambria" panose="02040503050406030204" pitchFamily="18" charset="0"/>
                    <a:ea typeface="Cambria" panose="02040503050406030204" pitchFamily="18" charset="0"/>
                  </a:rPr>
                  <a:t>Anand Surange</a:t>
                </a:r>
              </a:p>
            </p:txBody>
          </p:sp>
          <p:sp>
            <p:nvSpPr>
              <p:cNvPr id="69" name="TextBox 68"/>
              <p:cNvSpPr txBox="1"/>
              <p:nvPr>
                <p:custDataLst>
                  <p:tags r:id="rId15"/>
                </p:custDataLst>
              </p:nvPr>
            </p:nvSpPr>
            <p:spPr>
              <a:xfrm>
                <a:off x="1412111" y="4259734"/>
                <a:ext cx="685893" cy="276999"/>
              </a:xfrm>
              <a:prstGeom prst="rect">
                <a:avLst/>
              </a:prstGeom>
              <a:noFill/>
            </p:spPr>
            <p:txBody>
              <a:bodyPr wrap="none" rtlCol="0">
                <a:spAutoFit/>
              </a:bodyPr>
              <a:lstStyle/>
              <a:p>
                <a:r>
                  <a:rPr lang="en-IN" sz="1200" dirty="0">
                    <a:latin typeface="+mj-lt"/>
                  </a:rPr>
                  <a:t>Director</a:t>
                </a:r>
              </a:p>
            </p:txBody>
          </p:sp>
          <p:sp>
            <p:nvSpPr>
              <p:cNvPr id="70" name="TextBox 69"/>
              <p:cNvSpPr txBox="1"/>
              <p:nvPr>
                <p:custDataLst>
                  <p:tags r:id="rId16"/>
                </p:custDataLst>
              </p:nvPr>
            </p:nvSpPr>
            <p:spPr>
              <a:xfrm>
                <a:off x="1037032" y="4613570"/>
                <a:ext cx="1584088" cy="501997"/>
              </a:xfrm>
              <a:prstGeom prst="rect">
                <a:avLst/>
              </a:prstGeom>
              <a:noFill/>
            </p:spPr>
            <p:txBody>
              <a:bodyPr wrap="square" rtlCol="0">
                <a:spAutoFit/>
              </a:bodyPr>
              <a:lstStyle/>
              <a:p>
                <a:pPr defTabSz="895985">
                  <a:lnSpc>
                    <a:spcPct val="80000"/>
                  </a:lnSpc>
                </a:pPr>
                <a:r>
                  <a:rPr lang="en-US" sz="1100" dirty="0">
                    <a:solidFill>
                      <a:schemeClr val="tx1">
                        <a:lumMod val="65000"/>
                        <a:lumOff val="35000"/>
                      </a:schemeClr>
                    </a:solidFill>
                    <a:latin typeface="+mj-lt"/>
                    <a:ea typeface="Open Sans" panose="020B0606030504020204" pitchFamily="34" charset="0"/>
                    <a:cs typeface="Open Sans" panose="020B0606030504020204" pitchFamily="34" charset="0"/>
                  </a:rPr>
                  <a:t>BE and MBA with 30 years of experience in BFSI and consultancy </a:t>
                </a:r>
                <a:endParaRPr lang="ru-RU" sz="1100" dirty="0">
                  <a:solidFill>
                    <a:schemeClr val="tx1">
                      <a:lumMod val="65000"/>
                      <a:lumOff val="35000"/>
                    </a:schemeClr>
                  </a:solidFill>
                  <a:latin typeface="+mj-lt"/>
                  <a:ea typeface="Open Sans" panose="020B0606030504020204" pitchFamily="34" charset="0"/>
                  <a:cs typeface="Open Sans" panose="020B0606030504020204" pitchFamily="34" charset="0"/>
                </a:endParaRPr>
              </a:p>
            </p:txBody>
          </p:sp>
        </p:grpSp>
        <p:cxnSp>
          <p:nvCxnSpPr>
            <p:cNvPr id="67" name="Straight Connector 66"/>
            <p:cNvCxnSpPr/>
            <p:nvPr>
              <p:custDataLst>
                <p:tags r:id="rId13"/>
              </p:custDataLst>
            </p:nvPr>
          </p:nvCxnSpPr>
          <p:spPr>
            <a:xfrm>
              <a:off x="1360218" y="4536733"/>
              <a:ext cx="816610" cy="0"/>
            </a:xfrm>
            <a:prstGeom prst="line">
              <a:avLst/>
            </a:prstGeom>
            <a:ln>
              <a:gradFill>
                <a:gsLst>
                  <a:gs pos="0">
                    <a:srgbClr val="00843B"/>
                  </a:gs>
                  <a:gs pos="100000">
                    <a:srgbClr val="A6CE38"/>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71" name="Rectangle: Rounded Corners 10">
            <a:extLst>
              <a:ext uri="{FF2B5EF4-FFF2-40B4-BE49-F238E27FC236}">
                <a16:creationId xmlns:a16="http://schemas.microsoft.com/office/drawing/2014/main" id="{3A23C259-002A-DDF1-77B8-4CA0CFA3B580}"/>
              </a:ext>
            </a:extLst>
          </p:cNvPr>
          <p:cNvSpPr/>
          <p:nvPr/>
        </p:nvSpPr>
        <p:spPr>
          <a:xfrm>
            <a:off x="9714242" y="3771083"/>
            <a:ext cx="2088525" cy="1283743"/>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2" name="Rectangle: Rounded Corners 25"/>
          <p:cNvSpPr/>
          <p:nvPr>
            <p:custDataLst>
              <p:tags r:id="rId7"/>
            </p:custDataLst>
          </p:nvPr>
        </p:nvSpPr>
        <p:spPr>
          <a:xfrm>
            <a:off x="9801533" y="3207407"/>
            <a:ext cx="2001234" cy="2233451"/>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73" name="Group 72"/>
          <p:cNvGrpSpPr/>
          <p:nvPr>
            <p:custDataLst>
              <p:tags r:id="rId8"/>
            </p:custDataLst>
          </p:nvPr>
        </p:nvGrpSpPr>
        <p:grpSpPr>
          <a:xfrm>
            <a:off x="10010104" y="4054740"/>
            <a:ext cx="1584088" cy="1112794"/>
            <a:chOff x="963013" y="3998243"/>
            <a:chExt cx="1584088" cy="1112794"/>
          </a:xfrm>
        </p:grpSpPr>
        <p:grpSp>
          <p:nvGrpSpPr>
            <p:cNvPr id="74" name="Group 73"/>
            <p:cNvGrpSpPr/>
            <p:nvPr/>
          </p:nvGrpSpPr>
          <p:grpSpPr>
            <a:xfrm>
              <a:off x="963013" y="3998243"/>
              <a:ext cx="1584088" cy="1112794"/>
              <a:chOff x="963013" y="3998243"/>
              <a:chExt cx="1584088" cy="1112794"/>
            </a:xfrm>
          </p:grpSpPr>
          <p:sp>
            <p:nvSpPr>
              <p:cNvPr id="76" name="TextBox 75"/>
              <p:cNvSpPr txBox="1"/>
              <p:nvPr>
                <p:custDataLst>
                  <p:tags r:id="rId10"/>
                </p:custDataLst>
              </p:nvPr>
            </p:nvSpPr>
            <p:spPr>
              <a:xfrm>
                <a:off x="1084514" y="3998243"/>
                <a:ext cx="1342675" cy="338554"/>
              </a:xfrm>
              <a:prstGeom prst="rect">
                <a:avLst/>
              </a:prstGeom>
              <a:noFill/>
            </p:spPr>
            <p:txBody>
              <a:bodyPr wrap="none" rtlCol="0">
                <a:spAutoFit/>
              </a:bodyPr>
              <a:lstStyle/>
              <a:p>
                <a:r>
                  <a:rPr lang="en-IN" sz="1600" b="1" dirty="0">
                    <a:solidFill>
                      <a:srgbClr val="00843B"/>
                    </a:solidFill>
                    <a:latin typeface="Cambria" panose="02040503050406030204" pitchFamily="18" charset="0"/>
                    <a:ea typeface="Cambria" panose="02040503050406030204" pitchFamily="18" charset="0"/>
                  </a:rPr>
                  <a:t>Vipin Verma</a:t>
                </a:r>
              </a:p>
            </p:txBody>
          </p:sp>
          <p:sp>
            <p:nvSpPr>
              <p:cNvPr id="77" name="TextBox 76"/>
              <p:cNvSpPr txBox="1"/>
              <p:nvPr>
                <p:custDataLst>
                  <p:tags r:id="rId11"/>
                </p:custDataLst>
              </p:nvPr>
            </p:nvSpPr>
            <p:spPr>
              <a:xfrm>
                <a:off x="1412111" y="4259734"/>
                <a:ext cx="685893" cy="276999"/>
              </a:xfrm>
              <a:prstGeom prst="rect">
                <a:avLst/>
              </a:prstGeom>
              <a:noFill/>
            </p:spPr>
            <p:txBody>
              <a:bodyPr wrap="none" rtlCol="0">
                <a:spAutoFit/>
              </a:bodyPr>
              <a:lstStyle/>
              <a:p>
                <a:r>
                  <a:rPr lang="en-IN" sz="1200" dirty="0">
                    <a:latin typeface="+mj-lt"/>
                  </a:rPr>
                  <a:t>Director</a:t>
                </a:r>
              </a:p>
            </p:txBody>
          </p:sp>
          <p:sp>
            <p:nvSpPr>
              <p:cNvPr id="78" name="TextBox 77"/>
              <p:cNvSpPr txBox="1"/>
              <p:nvPr>
                <p:custDataLst>
                  <p:tags r:id="rId12"/>
                </p:custDataLst>
              </p:nvPr>
            </p:nvSpPr>
            <p:spPr>
              <a:xfrm>
                <a:off x="963013" y="4609040"/>
                <a:ext cx="1584088" cy="501997"/>
              </a:xfrm>
              <a:prstGeom prst="rect">
                <a:avLst/>
              </a:prstGeom>
              <a:noFill/>
            </p:spPr>
            <p:txBody>
              <a:bodyPr wrap="square" rtlCol="0">
                <a:spAutoFit/>
              </a:bodyPr>
              <a:lstStyle/>
              <a:p>
                <a:pPr defTabSz="895985">
                  <a:lnSpc>
                    <a:spcPct val="80000"/>
                  </a:lnSpc>
                </a:pPr>
                <a:r>
                  <a:rPr lang="en-US" sz="1100" dirty="0">
                    <a:solidFill>
                      <a:schemeClr val="tx1">
                        <a:lumMod val="65000"/>
                        <a:lumOff val="35000"/>
                      </a:schemeClr>
                    </a:solidFill>
                    <a:latin typeface="+mj-lt"/>
                    <a:ea typeface="Open Sans" panose="020B0606030504020204" pitchFamily="34" charset="0"/>
                    <a:cs typeface="Open Sans" panose="020B0606030504020204" pitchFamily="34" charset="0"/>
                  </a:rPr>
                  <a:t>MBA with 27 years of experience in BFSI and consultancy </a:t>
                </a:r>
              </a:p>
            </p:txBody>
          </p:sp>
        </p:grpSp>
        <p:cxnSp>
          <p:nvCxnSpPr>
            <p:cNvPr id="75" name="Straight Connector 74"/>
            <p:cNvCxnSpPr/>
            <p:nvPr>
              <p:custDataLst>
                <p:tags r:id="rId9"/>
              </p:custDataLst>
            </p:nvPr>
          </p:nvCxnSpPr>
          <p:spPr>
            <a:xfrm>
              <a:off x="1346753" y="4531189"/>
              <a:ext cx="816610" cy="0"/>
            </a:xfrm>
            <a:prstGeom prst="line">
              <a:avLst/>
            </a:prstGeom>
            <a:ln>
              <a:gradFill>
                <a:gsLst>
                  <a:gs pos="0">
                    <a:srgbClr val="00843B"/>
                  </a:gs>
                  <a:gs pos="100000">
                    <a:srgbClr val="A6CE38"/>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DF58EF2E-DEB0-C94C-8F66-2CBAAC295707}"/>
              </a:ext>
            </a:extLst>
          </p:cNvPr>
          <p:cNvGrpSpPr/>
          <p:nvPr/>
        </p:nvGrpSpPr>
        <p:grpSpPr>
          <a:xfrm>
            <a:off x="202672" y="1529181"/>
            <a:ext cx="11907105" cy="2743851"/>
            <a:chOff x="204667" y="1568022"/>
            <a:chExt cx="11907105" cy="2743851"/>
          </a:xfrm>
        </p:grpSpPr>
        <p:pic>
          <p:nvPicPr>
            <p:cNvPr id="80" name="Picture 79">
              <a:extLst>
                <a:ext uri="{FF2B5EF4-FFF2-40B4-BE49-F238E27FC236}">
                  <a16:creationId xmlns:a16="http://schemas.microsoft.com/office/drawing/2014/main" id="{EDFD84F0-A7BA-FA2D-9BB6-6732712F6E9C}"/>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04667" y="1588216"/>
              <a:ext cx="2643484" cy="2643484"/>
            </a:xfrm>
            <a:prstGeom prst="rect">
              <a:avLst/>
            </a:prstGeom>
          </p:spPr>
        </p:pic>
        <p:pic>
          <p:nvPicPr>
            <p:cNvPr id="81" name="Picture 80">
              <a:extLst>
                <a:ext uri="{FF2B5EF4-FFF2-40B4-BE49-F238E27FC236}">
                  <a16:creationId xmlns:a16="http://schemas.microsoft.com/office/drawing/2014/main" id="{835914F1-12B6-A5AC-3A12-8E1D09CD5017}"/>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2516590" y="1582991"/>
              <a:ext cx="2605157" cy="2605157"/>
            </a:xfrm>
            <a:prstGeom prst="rect">
              <a:avLst/>
            </a:prstGeom>
          </p:spPr>
        </p:pic>
        <p:pic>
          <p:nvPicPr>
            <p:cNvPr id="82" name="Picture 81">
              <a:extLst>
                <a:ext uri="{FF2B5EF4-FFF2-40B4-BE49-F238E27FC236}">
                  <a16:creationId xmlns:a16="http://schemas.microsoft.com/office/drawing/2014/main" id="{B3CA913C-B2E2-6794-6578-A92B0F83C9E3}"/>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7077837" y="1568022"/>
              <a:ext cx="2743851" cy="2743851"/>
            </a:xfrm>
            <a:prstGeom prst="rect">
              <a:avLst/>
            </a:prstGeom>
          </p:spPr>
        </p:pic>
        <p:pic>
          <p:nvPicPr>
            <p:cNvPr id="83" name="Picture 82">
              <a:extLst>
                <a:ext uri="{FF2B5EF4-FFF2-40B4-BE49-F238E27FC236}">
                  <a16:creationId xmlns:a16="http://schemas.microsoft.com/office/drawing/2014/main" id="{884D74E2-5A30-AF24-0AA2-4FAC6C35A304}"/>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9434004" y="1578435"/>
              <a:ext cx="2677768" cy="2677768"/>
            </a:xfrm>
            <a:prstGeom prst="rect">
              <a:avLst/>
            </a:prstGeom>
          </p:spPr>
        </p:pic>
        <p:pic>
          <p:nvPicPr>
            <p:cNvPr id="84" name="Picture 83">
              <a:extLst>
                <a:ext uri="{FF2B5EF4-FFF2-40B4-BE49-F238E27FC236}">
                  <a16:creationId xmlns:a16="http://schemas.microsoft.com/office/drawing/2014/main" id="{213807FA-710B-7B97-656B-78988C920728}"/>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4854560" y="1577208"/>
              <a:ext cx="2662660" cy="2662660"/>
            </a:xfrm>
            <a:prstGeom prst="rect">
              <a:avLst/>
            </a:prstGeom>
          </p:spPr>
        </p:pic>
      </p:grpSp>
    </p:spTree>
    <p:extLst>
      <p:ext uri="{BB962C8B-B14F-4D97-AF65-F5344CB8AC3E}">
        <p14:creationId xmlns:p14="http://schemas.microsoft.com/office/powerpoint/2010/main" val="1406629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Group 96"/>
          <p:cNvGrpSpPr/>
          <p:nvPr/>
        </p:nvGrpSpPr>
        <p:grpSpPr>
          <a:xfrm>
            <a:off x="9725914" y="2879090"/>
            <a:ext cx="2088525" cy="2233451"/>
            <a:chOff x="9760178" y="3164566"/>
            <a:chExt cx="2088525" cy="2233451"/>
          </a:xfrm>
        </p:grpSpPr>
        <p:sp>
          <p:nvSpPr>
            <p:cNvPr id="98" name="Rectangle: Rounded Corners 10">
              <a:extLst>
                <a:ext uri="{FF2B5EF4-FFF2-40B4-BE49-F238E27FC236}">
                  <a16:creationId xmlns:a16="http://schemas.microsoft.com/office/drawing/2014/main" id="{3A23C259-002A-DDF1-77B8-4CA0CFA3B580}"/>
                </a:ext>
              </a:extLst>
            </p:cNvPr>
            <p:cNvSpPr/>
            <p:nvPr/>
          </p:nvSpPr>
          <p:spPr>
            <a:xfrm>
              <a:off x="9760178" y="3728242"/>
              <a:ext cx="2088525" cy="1283743"/>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9" name="Rectangle: Rounded Corners 25"/>
            <p:cNvSpPr/>
            <p:nvPr>
              <p:custDataLst>
                <p:tags r:id="rId19"/>
              </p:custDataLst>
            </p:nvPr>
          </p:nvSpPr>
          <p:spPr>
            <a:xfrm>
              <a:off x="9847469" y="3164566"/>
              <a:ext cx="2001234" cy="2233451"/>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 name="Date Placeholder 1"/>
          <p:cNvSpPr>
            <a:spLocks noGrp="1"/>
          </p:cNvSpPr>
          <p:nvPr>
            <p:ph type="dt" sz="half" idx="10"/>
          </p:nvPr>
        </p:nvSpPr>
        <p:spPr/>
        <p:txBody>
          <a:bodyPr/>
          <a:lstStyle/>
          <a:p>
            <a:r>
              <a:rPr lang="en-US"/>
              <a:t>www.infragroup.co.in</a:t>
            </a:r>
            <a:endParaRPr lang="en-IN" dirty="0"/>
          </a:p>
        </p:txBody>
      </p:sp>
      <p:sp>
        <p:nvSpPr>
          <p:cNvPr id="3" name="Slide Number Placeholder 2"/>
          <p:cNvSpPr>
            <a:spLocks noGrp="1"/>
          </p:cNvSpPr>
          <p:nvPr>
            <p:ph type="sldNum" sz="quarter" idx="12"/>
          </p:nvPr>
        </p:nvSpPr>
        <p:spPr>
          <a:xfrm>
            <a:off x="8723612" y="6539226"/>
            <a:ext cx="2529840" cy="331932"/>
          </a:xfrm>
        </p:spPr>
        <p:txBody>
          <a:bodyPr/>
          <a:lstStyle/>
          <a:p>
            <a:pPr algn="r"/>
            <a:r>
              <a:rPr lang="en-US" dirty="0"/>
              <a:t>9</a:t>
            </a:r>
            <a:r>
              <a:rPr lang="en-IN" b="0" dirty="0"/>
              <a:t> </a:t>
            </a:r>
          </a:p>
        </p:txBody>
      </p:sp>
      <p:grpSp>
        <p:nvGrpSpPr>
          <p:cNvPr id="85" name="Group 84"/>
          <p:cNvGrpSpPr/>
          <p:nvPr/>
        </p:nvGrpSpPr>
        <p:grpSpPr>
          <a:xfrm>
            <a:off x="436871" y="2879090"/>
            <a:ext cx="2075232" cy="2233451"/>
            <a:chOff x="471135" y="3176489"/>
            <a:chExt cx="2075232" cy="2233451"/>
          </a:xfrm>
        </p:grpSpPr>
        <p:sp>
          <p:nvSpPr>
            <p:cNvPr id="86" name="Rectangle: Rounded Corners 6">
              <a:extLst>
                <a:ext uri="{FF2B5EF4-FFF2-40B4-BE49-F238E27FC236}">
                  <a16:creationId xmlns:a16="http://schemas.microsoft.com/office/drawing/2014/main" id="{BAE8D338-E92C-9B1D-081D-3B4AE64F11AD}"/>
                </a:ext>
              </a:extLst>
            </p:cNvPr>
            <p:cNvSpPr/>
            <p:nvPr/>
          </p:nvSpPr>
          <p:spPr>
            <a:xfrm>
              <a:off x="471135" y="3786659"/>
              <a:ext cx="1843834" cy="1283743"/>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7" name="Rectangle: Rounded Corners 21"/>
            <p:cNvSpPr/>
            <p:nvPr/>
          </p:nvSpPr>
          <p:spPr>
            <a:xfrm>
              <a:off x="545133" y="3176489"/>
              <a:ext cx="2001234" cy="2233451"/>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t>Praveen Sethia</a:t>
              </a:r>
            </a:p>
            <a:p>
              <a:pPr algn="ctr"/>
              <a:endParaRPr lang="en-IN" dirty="0"/>
            </a:p>
          </p:txBody>
        </p:sp>
      </p:grpSp>
      <p:grpSp>
        <p:nvGrpSpPr>
          <p:cNvPr id="88" name="Group 87"/>
          <p:cNvGrpSpPr/>
          <p:nvPr/>
        </p:nvGrpSpPr>
        <p:grpSpPr>
          <a:xfrm>
            <a:off x="2768859" y="2879090"/>
            <a:ext cx="2066358" cy="2233451"/>
            <a:chOff x="2774877" y="3348985"/>
            <a:chExt cx="2066358" cy="2233451"/>
          </a:xfrm>
        </p:grpSpPr>
        <p:sp>
          <p:nvSpPr>
            <p:cNvPr id="89" name="Rectangle: Rounded Corners 7">
              <a:extLst>
                <a:ext uri="{FF2B5EF4-FFF2-40B4-BE49-F238E27FC236}">
                  <a16:creationId xmlns:a16="http://schemas.microsoft.com/office/drawing/2014/main" id="{2ADA60D5-2278-722A-CE56-2DFE6C4FB2EC}"/>
                </a:ext>
              </a:extLst>
            </p:cNvPr>
            <p:cNvSpPr/>
            <p:nvPr/>
          </p:nvSpPr>
          <p:spPr>
            <a:xfrm>
              <a:off x="2774877" y="3959155"/>
              <a:ext cx="1973578" cy="1283743"/>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0" name="Rectangle: Rounded Corners 22"/>
            <p:cNvSpPr/>
            <p:nvPr>
              <p:custDataLst>
                <p:tags r:id="rId18"/>
              </p:custDataLst>
            </p:nvPr>
          </p:nvSpPr>
          <p:spPr>
            <a:xfrm>
              <a:off x="2840001" y="3348985"/>
              <a:ext cx="2001234" cy="2233451"/>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91" name="Group 90"/>
          <p:cNvGrpSpPr/>
          <p:nvPr/>
        </p:nvGrpSpPr>
        <p:grpSpPr>
          <a:xfrm>
            <a:off x="5091048" y="2879090"/>
            <a:ext cx="2077466" cy="2233451"/>
            <a:chOff x="5125312" y="3176489"/>
            <a:chExt cx="2077466" cy="2233451"/>
          </a:xfrm>
        </p:grpSpPr>
        <p:sp>
          <p:nvSpPr>
            <p:cNvPr id="92" name="Rectangle: Rounded Corners 8">
              <a:extLst>
                <a:ext uri="{FF2B5EF4-FFF2-40B4-BE49-F238E27FC236}">
                  <a16:creationId xmlns:a16="http://schemas.microsoft.com/office/drawing/2014/main" id="{B1C5C8BD-3B13-EC8B-D35A-C70976C31394}"/>
                </a:ext>
              </a:extLst>
            </p:cNvPr>
            <p:cNvSpPr/>
            <p:nvPr/>
          </p:nvSpPr>
          <p:spPr>
            <a:xfrm>
              <a:off x="5125312" y="3767175"/>
              <a:ext cx="1998461" cy="1283743"/>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3" name="Rectangle: Rounded Corners 23"/>
            <p:cNvSpPr/>
            <p:nvPr>
              <p:custDataLst>
                <p:tags r:id="rId17"/>
              </p:custDataLst>
            </p:nvPr>
          </p:nvSpPr>
          <p:spPr>
            <a:xfrm>
              <a:off x="5201544" y="3176489"/>
              <a:ext cx="2001234" cy="2233451"/>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94" name="Group 93"/>
          <p:cNvGrpSpPr/>
          <p:nvPr/>
        </p:nvGrpSpPr>
        <p:grpSpPr>
          <a:xfrm>
            <a:off x="7428831" y="2879090"/>
            <a:ext cx="2091744" cy="2233451"/>
            <a:chOff x="7411351" y="3176488"/>
            <a:chExt cx="2091744" cy="2233451"/>
          </a:xfrm>
        </p:grpSpPr>
        <p:sp>
          <p:nvSpPr>
            <p:cNvPr id="95" name="Rectangle: Rounded Corners 9">
              <a:extLst>
                <a:ext uri="{FF2B5EF4-FFF2-40B4-BE49-F238E27FC236}">
                  <a16:creationId xmlns:a16="http://schemas.microsoft.com/office/drawing/2014/main" id="{B7BBF64F-5E7E-F2EF-BB42-F48EF520E944}"/>
                </a:ext>
              </a:extLst>
            </p:cNvPr>
            <p:cNvSpPr/>
            <p:nvPr/>
          </p:nvSpPr>
          <p:spPr>
            <a:xfrm>
              <a:off x="7411351" y="3753639"/>
              <a:ext cx="2020340" cy="1283743"/>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6" name="Rectangle: Rounded Corners 24"/>
            <p:cNvSpPr/>
            <p:nvPr>
              <p:custDataLst>
                <p:tags r:id="rId16"/>
              </p:custDataLst>
            </p:nvPr>
          </p:nvSpPr>
          <p:spPr>
            <a:xfrm>
              <a:off x="7501861" y="3176488"/>
              <a:ext cx="2001234" cy="2233451"/>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00" name="TextBox 99"/>
          <p:cNvSpPr txBox="1"/>
          <p:nvPr/>
        </p:nvSpPr>
        <p:spPr>
          <a:xfrm>
            <a:off x="199046" y="985382"/>
            <a:ext cx="11938611" cy="646331"/>
          </a:xfrm>
          <a:prstGeom prst="rect">
            <a:avLst/>
          </a:prstGeom>
          <a:noFill/>
        </p:spPr>
        <p:txBody>
          <a:bodyPr wrap="square" rtlCol="0">
            <a:spAutoFit/>
          </a:bodyPr>
          <a:lstStyle/>
          <a:p>
            <a:pPr algn="ctr"/>
            <a:r>
              <a:rPr lang="en-US" altLang="en-US" dirty="0">
                <a:solidFill>
                  <a:schemeClr val="tx1">
                    <a:lumMod val="75000"/>
                    <a:lumOff val="25000"/>
                  </a:schemeClr>
                </a:solidFill>
                <a:ea typeface="Cambria" panose="02040503050406030204" pitchFamily="18" charset="0"/>
                <a:sym typeface="+mn-ea"/>
              </a:rPr>
              <a:t>Great ideas come from collaboration and diversity of thought. Our core team brings a unique perspective and specialized knowledge that drives innovation and fuels our growth.</a:t>
            </a:r>
            <a:endParaRPr lang="en-IN" b="1" dirty="0">
              <a:solidFill>
                <a:schemeClr val="tx1">
                  <a:lumMod val="75000"/>
                  <a:lumOff val="25000"/>
                </a:schemeClr>
              </a:solidFill>
              <a:ea typeface="Cambria" panose="02040503050406030204" pitchFamily="18" charset="0"/>
            </a:endParaRPr>
          </a:p>
        </p:txBody>
      </p:sp>
      <p:sp>
        <p:nvSpPr>
          <p:cNvPr id="101" name="TextBox 100"/>
          <p:cNvSpPr txBox="1"/>
          <p:nvPr/>
        </p:nvSpPr>
        <p:spPr>
          <a:xfrm>
            <a:off x="662947" y="5766856"/>
            <a:ext cx="10866092" cy="461665"/>
          </a:xfrm>
          <a:prstGeom prst="rect">
            <a:avLst/>
          </a:prstGeom>
          <a:noFill/>
        </p:spPr>
        <p:txBody>
          <a:bodyPr wrap="square" rtlCol="0">
            <a:spAutoFit/>
          </a:bodyPr>
          <a:lstStyle/>
          <a:p>
            <a:pPr algn="ctr"/>
            <a:r>
              <a:rPr lang="en-US" sz="2400" b="1" i="1" dirty="0">
                <a:solidFill>
                  <a:srgbClr val="00843B"/>
                </a:solidFill>
                <a:latin typeface="Cambria" panose="02040503050406030204" pitchFamily="18" charset="0"/>
                <a:ea typeface="Cambria" panose="02040503050406030204" pitchFamily="18" charset="0"/>
                <a:cs typeface="Poppins Bold" panose="00000800000000000000" pitchFamily="2" charset="0"/>
              </a:rPr>
              <a:t>“People buy into the leader before they buy into the vision” -John C. Maxwell</a:t>
            </a:r>
            <a:endParaRPr lang="en-IN" sz="2400" b="1" i="1" dirty="0">
              <a:solidFill>
                <a:srgbClr val="00843B"/>
              </a:solidFill>
              <a:latin typeface="Cambria" panose="02040503050406030204" pitchFamily="18" charset="0"/>
              <a:ea typeface="Cambria" panose="02040503050406030204" pitchFamily="18" charset="0"/>
              <a:cs typeface="Poppins Bold" panose="00000800000000000000" pitchFamily="2" charset="0"/>
            </a:endParaRPr>
          </a:p>
        </p:txBody>
      </p:sp>
      <p:sp>
        <p:nvSpPr>
          <p:cNvPr id="102" name="TextBox 101"/>
          <p:cNvSpPr txBox="1"/>
          <p:nvPr/>
        </p:nvSpPr>
        <p:spPr>
          <a:xfrm>
            <a:off x="3954678" y="188081"/>
            <a:ext cx="4282633" cy="523220"/>
          </a:xfrm>
          <a:prstGeom prst="rect">
            <a:avLst/>
          </a:prstGeom>
          <a:noFill/>
        </p:spPr>
        <p:txBody>
          <a:bodyPr wrap="square" rtlCol="0">
            <a:spAutoFit/>
          </a:bodyPr>
          <a:lstStyle/>
          <a:p>
            <a:pPr algn="ctr"/>
            <a:r>
              <a:rPr lang="en-US" altLang="en-US" sz="2800" b="1" dirty="0">
                <a:latin typeface="Cambria" panose="02040503050406030204" pitchFamily="18" charset="0"/>
                <a:ea typeface="Cambria" panose="02040503050406030204" pitchFamily="18" charset="0"/>
              </a:rPr>
              <a:t>Core</a:t>
            </a:r>
            <a:r>
              <a:rPr lang="en-IN" sz="2800" b="1" dirty="0">
                <a:latin typeface="Cambria" panose="02040503050406030204" pitchFamily="18" charset="0"/>
                <a:ea typeface="Cambria" panose="02040503050406030204" pitchFamily="18" charset="0"/>
              </a:rPr>
              <a:t> </a:t>
            </a:r>
            <a:r>
              <a:rPr lang="en-IN" sz="2800" b="1" dirty="0">
                <a:solidFill>
                  <a:srgbClr val="00843B"/>
                </a:solidFill>
                <a:latin typeface="Cambria" panose="02040503050406030204" pitchFamily="18" charset="0"/>
                <a:ea typeface="Cambria" panose="02040503050406030204" pitchFamily="18" charset="0"/>
              </a:rPr>
              <a:t>Team</a:t>
            </a:r>
          </a:p>
        </p:txBody>
      </p:sp>
      <p:sp>
        <p:nvSpPr>
          <p:cNvPr id="104" name="TextBox 28"/>
          <p:cNvSpPr txBox="1"/>
          <p:nvPr>
            <p:custDataLst>
              <p:tags r:id="rId1"/>
            </p:custDataLst>
          </p:nvPr>
        </p:nvSpPr>
        <p:spPr>
          <a:xfrm>
            <a:off x="7617055" y="4467139"/>
            <a:ext cx="1715297" cy="427897"/>
          </a:xfrm>
          <a:prstGeom prst="rect">
            <a:avLst/>
          </a:prstGeom>
          <a:noFill/>
        </p:spPr>
        <p:txBody>
          <a:bodyPr wrap="square" rtlCol="0" anchor="ctr" anchorCtr="0">
            <a:spAutoFit/>
          </a:bodyPr>
          <a:lstStyle/>
          <a:p>
            <a:pPr algn="ctr" defTabSz="895985"/>
            <a:r>
              <a:rPr lang="en-US" altLang="en-US" sz="1100" dirty="0">
                <a:solidFill>
                  <a:schemeClr val="tx1">
                    <a:lumMod val="65000"/>
                    <a:lumOff val="35000"/>
                  </a:schemeClr>
                </a:solidFill>
                <a:latin typeface="+mj-lt"/>
                <a:ea typeface="Open Sans" panose="020B0606030504020204" pitchFamily="34" charset="0"/>
                <a:cs typeface="Open Sans" panose="020B0606030504020204" pitchFamily="34" charset="0"/>
                <a:sym typeface="+mn-ea"/>
              </a:rPr>
              <a:t>Strategic Business Development</a:t>
            </a:r>
            <a:endParaRPr lang="en-US" altLang="en-US" sz="1100" dirty="0">
              <a:solidFill>
                <a:schemeClr val="tx1">
                  <a:lumMod val="65000"/>
                  <a:lumOff val="35000"/>
                </a:schemeClr>
              </a:solidFill>
              <a:latin typeface="+mj-lt"/>
              <a:ea typeface="Open Sans" panose="020B0606030504020204" pitchFamily="34" charset="0"/>
              <a:cs typeface="Open Sans" panose="020B0606030504020204" pitchFamily="34" charset="0"/>
            </a:endParaRPr>
          </a:p>
        </p:txBody>
      </p:sp>
      <p:cxnSp>
        <p:nvCxnSpPr>
          <p:cNvPr id="105" name="Straight Connector 104"/>
          <p:cNvCxnSpPr/>
          <p:nvPr>
            <p:custDataLst>
              <p:tags r:id="rId2"/>
            </p:custDataLst>
          </p:nvPr>
        </p:nvCxnSpPr>
        <p:spPr>
          <a:xfrm>
            <a:off x="7985254" y="4485284"/>
            <a:ext cx="978899" cy="0"/>
          </a:xfrm>
          <a:prstGeom prst="line">
            <a:avLst/>
          </a:prstGeom>
          <a:ln>
            <a:gradFill>
              <a:gsLst>
                <a:gs pos="0">
                  <a:srgbClr val="00843B"/>
                </a:gs>
                <a:gs pos="100000">
                  <a:srgbClr val="A6CE38"/>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6" name="Text Box 45"/>
          <p:cNvSpPr txBox="1"/>
          <p:nvPr/>
        </p:nvSpPr>
        <p:spPr>
          <a:xfrm>
            <a:off x="8001198" y="4185527"/>
            <a:ext cx="947010" cy="229893"/>
          </a:xfrm>
          <a:prstGeom prst="rect">
            <a:avLst/>
          </a:prstGeom>
          <a:noFill/>
        </p:spPr>
        <p:txBody>
          <a:bodyPr wrap="square" rtlCol="0" anchor="t">
            <a:noAutofit/>
          </a:bodyPr>
          <a:lstStyle/>
          <a:p>
            <a:pPr algn="ctr" defTabSz="895985">
              <a:lnSpc>
                <a:spcPct val="80000"/>
              </a:lnSpc>
            </a:pPr>
            <a:r>
              <a:rPr lang="en-US" altLang="en-US" sz="1200" dirty="0">
                <a:solidFill>
                  <a:schemeClr val="tx1">
                    <a:lumMod val="65000"/>
                    <a:lumOff val="35000"/>
                  </a:schemeClr>
                </a:solidFill>
                <a:latin typeface="+mj-lt"/>
                <a:ea typeface="Open Sans" panose="020B0606030504020204" pitchFamily="34" charset="0"/>
                <a:cs typeface="Open Sans" panose="020B0606030504020204" pitchFamily="34" charset="0"/>
                <a:sym typeface="+mn-ea"/>
              </a:rPr>
              <a:t>President</a:t>
            </a:r>
          </a:p>
        </p:txBody>
      </p:sp>
      <p:sp>
        <p:nvSpPr>
          <p:cNvPr id="107" name="TextBox 26"/>
          <p:cNvSpPr txBox="1"/>
          <p:nvPr>
            <p:custDataLst>
              <p:tags r:id="rId3"/>
            </p:custDataLst>
          </p:nvPr>
        </p:nvSpPr>
        <p:spPr>
          <a:xfrm>
            <a:off x="7519341" y="3846386"/>
            <a:ext cx="1990622" cy="338554"/>
          </a:xfrm>
          <a:prstGeom prst="rect">
            <a:avLst/>
          </a:prstGeom>
          <a:noFill/>
        </p:spPr>
        <p:txBody>
          <a:bodyPr wrap="square" rtlCol="0">
            <a:spAutoFit/>
          </a:bodyPr>
          <a:lstStyle/>
          <a:p>
            <a:pPr algn="ctr"/>
            <a:r>
              <a:rPr lang="en-US" altLang="en-US" sz="1600" b="1" dirty="0">
                <a:solidFill>
                  <a:srgbClr val="00843B"/>
                </a:solidFill>
                <a:latin typeface="Cambria" panose="02040503050406030204" pitchFamily="18" charset="0"/>
                <a:ea typeface="Cambria" panose="02040503050406030204" pitchFamily="18" charset="0"/>
                <a:sym typeface="+mn-ea"/>
              </a:rPr>
              <a:t>Virender Kataria</a:t>
            </a:r>
            <a:endParaRPr lang="en-US" altLang="en-IN" sz="1600" b="1" dirty="0">
              <a:solidFill>
                <a:srgbClr val="00843B"/>
              </a:solidFill>
              <a:latin typeface="Cambria" panose="02040503050406030204" pitchFamily="18" charset="0"/>
              <a:ea typeface="Cambria" panose="02040503050406030204" pitchFamily="18" charset="0"/>
            </a:endParaRPr>
          </a:p>
        </p:txBody>
      </p:sp>
      <p:pic>
        <p:nvPicPr>
          <p:cNvPr id="108" name="Picture 107">
            <a:extLst>
              <a:ext uri="{FF2B5EF4-FFF2-40B4-BE49-F238E27FC236}">
                <a16:creationId xmlns:a16="http://schemas.microsoft.com/office/drawing/2014/main" id="{A4063C5D-896E-4DBC-AF05-7A6004E801D7}"/>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095439" y="1544302"/>
            <a:ext cx="2683730" cy="2615812"/>
          </a:xfrm>
          <a:prstGeom prst="rect">
            <a:avLst/>
          </a:prstGeom>
        </p:spPr>
      </p:pic>
      <p:sp>
        <p:nvSpPr>
          <p:cNvPr id="109" name="TextBox 26"/>
          <p:cNvSpPr txBox="1"/>
          <p:nvPr>
            <p:custDataLst>
              <p:tags r:id="rId4"/>
            </p:custDataLst>
          </p:nvPr>
        </p:nvSpPr>
        <p:spPr>
          <a:xfrm>
            <a:off x="3085328" y="3827088"/>
            <a:ext cx="1516551" cy="338906"/>
          </a:xfrm>
          <a:prstGeom prst="rect">
            <a:avLst/>
          </a:prstGeom>
          <a:noFill/>
        </p:spPr>
        <p:txBody>
          <a:bodyPr wrap="none" rtlCol="0" anchor="b" anchorCtr="0">
            <a:spAutoFit/>
          </a:bodyPr>
          <a:lstStyle/>
          <a:p>
            <a:pPr algn="ctr"/>
            <a:r>
              <a:rPr lang="en-US" altLang="en-US" sz="1600" b="1" dirty="0">
                <a:solidFill>
                  <a:srgbClr val="00843B"/>
                </a:solidFill>
                <a:latin typeface="Cambria" panose="02040503050406030204" pitchFamily="18" charset="0"/>
                <a:ea typeface="Cambria" panose="02040503050406030204" pitchFamily="18" charset="0"/>
                <a:sym typeface="+mn-ea"/>
              </a:rPr>
              <a:t>Vikram Sethia</a:t>
            </a:r>
            <a:endParaRPr lang="en-US" altLang="en-IN" sz="1600" b="1" dirty="0">
              <a:solidFill>
                <a:srgbClr val="00843B"/>
              </a:solidFill>
              <a:latin typeface="Cambria" panose="02040503050406030204" pitchFamily="18" charset="0"/>
              <a:ea typeface="Cambria" panose="02040503050406030204" pitchFamily="18" charset="0"/>
            </a:endParaRPr>
          </a:p>
        </p:txBody>
      </p:sp>
      <p:sp>
        <p:nvSpPr>
          <p:cNvPr id="110" name="TextBox 28"/>
          <p:cNvSpPr txBox="1"/>
          <p:nvPr>
            <p:custDataLst>
              <p:tags r:id="rId5"/>
            </p:custDataLst>
          </p:nvPr>
        </p:nvSpPr>
        <p:spPr>
          <a:xfrm>
            <a:off x="2985955" y="4491517"/>
            <a:ext cx="1715297" cy="269939"/>
          </a:xfrm>
          <a:prstGeom prst="rect">
            <a:avLst/>
          </a:prstGeom>
          <a:noFill/>
        </p:spPr>
        <p:txBody>
          <a:bodyPr wrap="square" rtlCol="0" anchor="ctr" anchorCtr="0">
            <a:spAutoFit/>
          </a:bodyPr>
          <a:lstStyle/>
          <a:p>
            <a:pPr algn="ctr" defTabSz="895985">
              <a:lnSpc>
                <a:spcPct val="80000"/>
              </a:lnSpc>
            </a:pPr>
            <a:r>
              <a:rPr lang="en-US" altLang="en-US" sz="1100" dirty="0">
                <a:solidFill>
                  <a:schemeClr val="tx1">
                    <a:lumMod val="65000"/>
                    <a:lumOff val="35000"/>
                  </a:schemeClr>
                </a:solidFill>
                <a:latin typeface="+mj-lt"/>
                <a:ea typeface="Open Sans" panose="020B0606030504020204" pitchFamily="34" charset="0"/>
                <a:cs typeface="Open Sans" panose="020B0606030504020204" pitchFamily="34" charset="0"/>
                <a:sym typeface="+mn-ea"/>
              </a:rPr>
              <a:t>Transaction Advisory</a:t>
            </a:r>
            <a:endParaRPr lang="en-US" altLang="en-US" sz="1100" dirty="0">
              <a:solidFill>
                <a:schemeClr val="tx1">
                  <a:lumMod val="65000"/>
                  <a:lumOff val="35000"/>
                </a:schemeClr>
              </a:solidFill>
              <a:latin typeface="+mj-lt"/>
              <a:ea typeface="Open Sans" panose="020B0606030504020204" pitchFamily="34" charset="0"/>
              <a:cs typeface="Open Sans" panose="020B0606030504020204" pitchFamily="34" charset="0"/>
            </a:endParaRPr>
          </a:p>
        </p:txBody>
      </p:sp>
      <p:cxnSp>
        <p:nvCxnSpPr>
          <p:cNvPr id="111" name="Straight Connector 110"/>
          <p:cNvCxnSpPr/>
          <p:nvPr>
            <p:custDataLst>
              <p:tags r:id="rId6"/>
            </p:custDataLst>
          </p:nvPr>
        </p:nvCxnSpPr>
        <p:spPr>
          <a:xfrm>
            <a:off x="3226230" y="4478946"/>
            <a:ext cx="1234747" cy="0"/>
          </a:xfrm>
          <a:prstGeom prst="line">
            <a:avLst/>
          </a:prstGeom>
          <a:ln>
            <a:gradFill>
              <a:gsLst>
                <a:gs pos="0">
                  <a:srgbClr val="00843B"/>
                </a:gs>
                <a:gs pos="100000">
                  <a:srgbClr val="A6CE38"/>
                </a:gs>
              </a:gsLst>
              <a:lin ang="5400000" scaled="1"/>
            </a:gradFill>
          </a:ln>
        </p:spPr>
        <p:style>
          <a:lnRef idx="1">
            <a:schemeClr val="accent1"/>
          </a:lnRef>
          <a:fillRef idx="0">
            <a:schemeClr val="accent1"/>
          </a:fillRef>
          <a:effectRef idx="0">
            <a:schemeClr val="accent1"/>
          </a:effectRef>
          <a:fontRef idx="minor">
            <a:schemeClr val="tx1"/>
          </a:fontRef>
        </p:style>
      </p:cxnSp>
      <p:sp>
        <p:nvSpPr>
          <p:cNvPr id="112" name="Text Box 46"/>
          <p:cNvSpPr txBox="1"/>
          <p:nvPr/>
        </p:nvSpPr>
        <p:spPr>
          <a:xfrm>
            <a:off x="3181734" y="4193434"/>
            <a:ext cx="1323738" cy="237309"/>
          </a:xfrm>
          <a:prstGeom prst="rect">
            <a:avLst/>
          </a:prstGeom>
          <a:noFill/>
        </p:spPr>
        <p:txBody>
          <a:bodyPr wrap="square" rtlCol="0" anchor="t">
            <a:noAutofit/>
          </a:bodyPr>
          <a:lstStyle/>
          <a:p>
            <a:pPr algn="ctr" defTabSz="895985">
              <a:lnSpc>
                <a:spcPct val="80000"/>
              </a:lnSpc>
            </a:pPr>
            <a:r>
              <a:rPr lang="en-IN" altLang="en-US" sz="1200" dirty="0">
                <a:solidFill>
                  <a:schemeClr val="tx1">
                    <a:lumMod val="65000"/>
                    <a:lumOff val="35000"/>
                  </a:schemeClr>
                </a:solidFill>
                <a:latin typeface="+mj-lt"/>
                <a:ea typeface="Open Sans" panose="020B0606030504020204" pitchFamily="34" charset="0"/>
                <a:cs typeface="Open Sans" panose="020B0606030504020204" pitchFamily="34" charset="0"/>
                <a:sym typeface="+mn-ea"/>
              </a:rPr>
              <a:t>Vice </a:t>
            </a:r>
            <a:r>
              <a:rPr lang="en-US" altLang="en-US" sz="1200" dirty="0">
                <a:solidFill>
                  <a:schemeClr val="tx1">
                    <a:lumMod val="65000"/>
                    <a:lumOff val="35000"/>
                  </a:schemeClr>
                </a:solidFill>
                <a:latin typeface="+mj-lt"/>
                <a:ea typeface="Open Sans" panose="020B0606030504020204" pitchFamily="34" charset="0"/>
                <a:cs typeface="Open Sans" panose="020B0606030504020204" pitchFamily="34" charset="0"/>
                <a:sym typeface="+mn-ea"/>
              </a:rPr>
              <a:t>President</a:t>
            </a:r>
          </a:p>
        </p:txBody>
      </p:sp>
      <p:pic>
        <p:nvPicPr>
          <p:cNvPr id="113" name="Picture 112">
            <a:extLst>
              <a:ext uri="{FF2B5EF4-FFF2-40B4-BE49-F238E27FC236}">
                <a16:creationId xmlns:a16="http://schemas.microsoft.com/office/drawing/2014/main" id="{6FEC73A3-C680-D407-6536-1020B78AF25C}"/>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454917" y="1541586"/>
            <a:ext cx="2694243" cy="2667000"/>
          </a:xfrm>
          <a:prstGeom prst="rect">
            <a:avLst/>
          </a:prstGeom>
        </p:spPr>
      </p:pic>
      <p:sp>
        <p:nvSpPr>
          <p:cNvPr id="114" name="TextBox 26"/>
          <p:cNvSpPr txBox="1"/>
          <p:nvPr>
            <p:custDataLst>
              <p:tags r:id="rId7"/>
            </p:custDataLst>
          </p:nvPr>
        </p:nvSpPr>
        <p:spPr>
          <a:xfrm>
            <a:off x="9823219" y="3848258"/>
            <a:ext cx="1991220" cy="338906"/>
          </a:xfrm>
          <a:prstGeom prst="rect">
            <a:avLst/>
          </a:prstGeom>
          <a:noFill/>
        </p:spPr>
        <p:txBody>
          <a:bodyPr wrap="square" rtlCol="0" anchor="b" anchorCtr="0">
            <a:spAutoFit/>
          </a:bodyPr>
          <a:lstStyle/>
          <a:p>
            <a:pPr algn="ctr"/>
            <a:r>
              <a:rPr lang="en-US" altLang="en-US" sz="1600" b="1" dirty="0">
                <a:solidFill>
                  <a:srgbClr val="00843B"/>
                </a:solidFill>
                <a:latin typeface="Cambria" panose="02040503050406030204" pitchFamily="18" charset="0"/>
                <a:ea typeface="Cambria" panose="02040503050406030204" pitchFamily="18" charset="0"/>
              </a:rPr>
              <a:t>Ratna Kumar</a:t>
            </a:r>
          </a:p>
        </p:txBody>
      </p:sp>
      <p:sp>
        <p:nvSpPr>
          <p:cNvPr id="115" name="TextBox 28"/>
          <p:cNvSpPr txBox="1"/>
          <p:nvPr>
            <p:custDataLst>
              <p:tags r:id="rId8"/>
            </p:custDataLst>
          </p:nvPr>
        </p:nvSpPr>
        <p:spPr>
          <a:xfrm>
            <a:off x="9953110" y="4483764"/>
            <a:ext cx="1715297" cy="269939"/>
          </a:xfrm>
          <a:prstGeom prst="rect">
            <a:avLst/>
          </a:prstGeom>
          <a:noFill/>
        </p:spPr>
        <p:txBody>
          <a:bodyPr wrap="square" rtlCol="0" anchor="ctr" anchorCtr="0">
            <a:spAutoFit/>
          </a:bodyPr>
          <a:lstStyle/>
          <a:p>
            <a:pPr algn="ctr" defTabSz="895985">
              <a:lnSpc>
                <a:spcPct val="80000"/>
              </a:lnSpc>
            </a:pPr>
            <a:r>
              <a:rPr lang="en-US" altLang="en-US" sz="1100" dirty="0">
                <a:solidFill>
                  <a:schemeClr val="tx1">
                    <a:lumMod val="65000"/>
                    <a:lumOff val="35000"/>
                  </a:schemeClr>
                </a:solidFill>
                <a:latin typeface="+mj-lt"/>
                <a:ea typeface="Open Sans" panose="020B0606030504020204" pitchFamily="34" charset="0"/>
                <a:cs typeface="Open Sans" panose="020B0606030504020204" pitchFamily="34" charset="0"/>
              </a:rPr>
              <a:t>Business Development</a:t>
            </a:r>
          </a:p>
        </p:txBody>
      </p:sp>
      <p:cxnSp>
        <p:nvCxnSpPr>
          <p:cNvPr id="116" name="Straight Connector 115"/>
          <p:cNvCxnSpPr/>
          <p:nvPr>
            <p:custDataLst>
              <p:tags r:id="rId9"/>
            </p:custDataLst>
          </p:nvPr>
        </p:nvCxnSpPr>
        <p:spPr>
          <a:xfrm>
            <a:off x="10210071" y="4478609"/>
            <a:ext cx="1201375" cy="0"/>
          </a:xfrm>
          <a:prstGeom prst="line">
            <a:avLst/>
          </a:prstGeom>
          <a:ln>
            <a:gradFill>
              <a:gsLst>
                <a:gs pos="0">
                  <a:srgbClr val="00843B"/>
                </a:gs>
                <a:gs pos="100000">
                  <a:srgbClr val="A6CE38"/>
                </a:gs>
              </a:gsLst>
              <a:lin ang="5400000" scaled="1"/>
            </a:gradFill>
          </a:ln>
        </p:spPr>
        <p:style>
          <a:lnRef idx="1">
            <a:schemeClr val="accent1"/>
          </a:lnRef>
          <a:fillRef idx="0">
            <a:schemeClr val="accent1"/>
          </a:fillRef>
          <a:effectRef idx="0">
            <a:schemeClr val="accent1"/>
          </a:effectRef>
          <a:fontRef idx="minor">
            <a:schemeClr val="tx1"/>
          </a:fontRef>
        </p:style>
      </p:cxnSp>
      <p:sp>
        <p:nvSpPr>
          <p:cNvPr id="117" name="Text Box 47"/>
          <p:cNvSpPr txBox="1"/>
          <p:nvPr/>
        </p:nvSpPr>
        <p:spPr>
          <a:xfrm>
            <a:off x="10054707" y="4193253"/>
            <a:ext cx="1512102" cy="229893"/>
          </a:xfrm>
          <a:prstGeom prst="rect">
            <a:avLst/>
          </a:prstGeom>
          <a:noFill/>
        </p:spPr>
        <p:txBody>
          <a:bodyPr wrap="square" rtlCol="0" anchor="t">
            <a:noAutofit/>
          </a:bodyPr>
          <a:lstStyle/>
          <a:p>
            <a:pPr algn="ctr" defTabSz="895985">
              <a:lnSpc>
                <a:spcPct val="80000"/>
              </a:lnSpc>
            </a:pPr>
            <a:r>
              <a:rPr lang="en-IN" altLang="en-US" sz="1200" dirty="0">
                <a:solidFill>
                  <a:schemeClr val="tx1">
                    <a:lumMod val="65000"/>
                    <a:lumOff val="35000"/>
                  </a:schemeClr>
                </a:solidFill>
                <a:latin typeface="+mj-lt"/>
                <a:ea typeface="Open Sans" panose="020B0606030504020204" pitchFamily="34" charset="0"/>
                <a:cs typeface="Open Sans" panose="020B0606030504020204" pitchFamily="34" charset="0"/>
                <a:sym typeface="+mn-ea"/>
              </a:rPr>
              <a:t>Vice </a:t>
            </a:r>
            <a:r>
              <a:rPr lang="en-US" altLang="en-US" sz="1200" dirty="0">
                <a:solidFill>
                  <a:schemeClr val="tx1">
                    <a:lumMod val="65000"/>
                    <a:lumOff val="35000"/>
                  </a:schemeClr>
                </a:solidFill>
                <a:latin typeface="+mj-lt"/>
                <a:ea typeface="Open Sans" panose="020B0606030504020204" pitchFamily="34" charset="0"/>
                <a:cs typeface="Open Sans" panose="020B0606030504020204" pitchFamily="34" charset="0"/>
                <a:sym typeface="+mn-ea"/>
              </a:rPr>
              <a:t>President</a:t>
            </a:r>
          </a:p>
        </p:txBody>
      </p:sp>
      <p:sp>
        <p:nvSpPr>
          <p:cNvPr id="119" name="TextBox 118"/>
          <p:cNvSpPr txBox="1"/>
          <p:nvPr>
            <p:custDataLst>
              <p:tags r:id="rId10"/>
            </p:custDataLst>
          </p:nvPr>
        </p:nvSpPr>
        <p:spPr>
          <a:xfrm>
            <a:off x="746725" y="3821526"/>
            <a:ext cx="1459449" cy="338907"/>
          </a:xfrm>
          <a:prstGeom prst="rect">
            <a:avLst/>
          </a:prstGeom>
          <a:noFill/>
        </p:spPr>
        <p:txBody>
          <a:bodyPr wrap="square" rtlCol="0">
            <a:spAutoFit/>
          </a:bodyPr>
          <a:lstStyle/>
          <a:p>
            <a:pPr algn="ctr"/>
            <a:r>
              <a:rPr lang="en-US" altLang="en-IN" sz="1600" b="1" dirty="0">
                <a:solidFill>
                  <a:srgbClr val="00843B"/>
                </a:solidFill>
                <a:latin typeface="Cambria" panose="02040503050406030204" pitchFamily="18" charset="0"/>
                <a:ea typeface="Cambria" panose="02040503050406030204" pitchFamily="18" charset="0"/>
              </a:rPr>
              <a:t>Hitesh Goel</a:t>
            </a:r>
          </a:p>
        </p:txBody>
      </p:sp>
      <p:sp>
        <p:nvSpPr>
          <p:cNvPr id="120" name="TextBox 119"/>
          <p:cNvSpPr txBox="1"/>
          <p:nvPr>
            <p:custDataLst>
              <p:tags r:id="rId11"/>
            </p:custDataLst>
          </p:nvPr>
        </p:nvSpPr>
        <p:spPr>
          <a:xfrm>
            <a:off x="618801" y="4514601"/>
            <a:ext cx="1715297" cy="269939"/>
          </a:xfrm>
          <a:prstGeom prst="rect">
            <a:avLst/>
          </a:prstGeom>
          <a:noFill/>
        </p:spPr>
        <p:txBody>
          <a:bodyPr wrap="square" rtlCol="0">
            <a:spAutoFit/>
          </a:bodyPr>
          <a:lstStyle/>
          <a:p>
            <a:pPr algn="ctr" defTabSz="895985">
              <a:lnSpc>
                <a:spcPct val="80000"/>
              </a:lnSpc>
            </a:pPr>
            <a:r>
              <a:rPr lang="en-US" altLang="en-US" sz="1100" dirty="0">
                <a:solidFill>
                  <a:schemeClr val="tx1">
                    <a:lumMod val="65000"/>
                    <a:lumOff val="35000"/>
                  </a:schemeClr>
                </a:solidFill>
                <a:latin typeface="+mj-lt"/>
                <a:ea typeface="Open Sans" panose="020B0606030504020204" pitchFamily="34" charset="0"/>
                <a:cs typeface="Open Sans" panose="020B0606030504020204" pitchFamily="34" charset="0"/>
              </a:rPr>
              <a:t>Transaction Advisory</a:t>
            </a:r>
          </a:p>
        </p:txBody>
      </p:sp>
      <p:cxnSp>
        <p:nvCxnSpPr>
          <p:cNvPr id="121" name="Straight Connector 120"/>
          <p:cNvCxnSpPr/>
          <p:nvPr>
            <p:custDataLst>
              <p:tags r:id="rId12"/>
            </p:custDataLst>
          </p:nvPr>
        </p:nvCxnSpPr>
        <p:spPr>
          <a:xfrm>
            <a:off x="1063755" y="4479316"/>
            <a:ext cx="825389" cy="0"/>
          </a:xfrm>
          <a:prstGeom prst="line">
            <a:avLst/>
          </a:prstGeom>
          <a:ln>
            <a:gradFill>
              <a:gsLst>
                <a:gs pos="0">
                  <a:srgbClr val="00843B"/>
                </a:gs>
                <a:gs pos="100000">
                  <a:srgbClr val="A6CE38"/>
                </a:gs>
              </a:gsLst>
              <a:lin ang="5400000" scaled="1"/>
            </a:gradFill>
          </a:ln>
        </p:spPr>
        <p:style>
          <a:lnRef idx="1">
            <a:schemeClr val="accent1"/>
          </a:lnRef>
          <a:fillRef idx="0">
            <a:schemeClr val="accent1"/>
          </a:fillRef>
          <a:effectRef idx="0">
            <a:schemeClr val="accent1"/>
          </a:effectRef>
          <a:fontRef idx="minor">
            <a:schemeClr val="tx1"/>
          </a:fontRef>
        </p:style>
      </p:cxnSp>
      <p:sp>
        <p:nvSpPr>
          <p:cNvPr id="122" name="Text Box 43"/>
          <p:cNvSpPr txBox="1"/>
          <p:nvPr/>
        </p:nvSpPr>
        <p:spPr>
          <a:xfrm>
            <a:off x="1002944" y="4200358"/>
            <a:ext cx="947010" cy="175757"/>
          </a:xfrm>
          <a:prstGeom prst="rect">
            <a:avLst/>
          </a:prstGeom>
          <a:noFill/>
        </p:spPr>
        <p:txBody>
          <a:bodyPr wrap="square" rtlCol="0" anchor="ctr">
            <a:noAutofit/>
          </a:bodyPr>
          <a:lstStyle/>
          <a:p>
            <a:pPr algn="ctr" defTabSz="895985"/>
            <a:r>
              <a:rPr lang="en-US" altLang="en-US" sz="1200" dirty="0">
                <a:solidFill>
                  <a:schemeClr val="tx1">
                    <a:lumMod val="65000"/>
                    <a:lumOff val="35000"/>
                  </a:schemeClr>
                </a:solidFill>
                <a:latin typeface="+mj-lt"/>
                <a:ea typeface="Open Sans" panose="020B0606030504020204" pitchFamily="34" charset="0"/>
                <a:cs typeface="Open Sans" panose="020B0606030504020204" pitchFamily="34" charset="0"/>
                <a:sym typeface="+mn-ea"/>
              </a:rPr>
              <a:t>Partner</a:t>
            </a:r>
          </a:p>
        </p:txBody>
      </p:sp>
      <p:pic>
        <p:nvPicPr>
          <p:cNvPr id="123" name="Picture 122" descr="hitesh"/>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558279" y="1925768"/>
            <a:ext cx="1832417" cy="1809156"/>
          </a:xfrm>
          <a:prstGeom prst="rect">
            <a:avLst/>
          </a:prstGeom>
        </p:spPr>
      </p:pic>
      <p:sp>
        <p:nvSpPr>
          <p:cNvPr id="124" name="TextBox 26"/>
          <p:cNvSpPr txBox="1"/>
          <p:nvPr>
            <p:custDataLst>
              <p:tags r:id="rId13"/>
            </p:custDataLst>
          </p:nvPr>
        </p:nvSpPr>
        <p:spPr>
          <a:xfrm>
            <a:off x="5352911" y="3853511"/>
            <a:ext cx="1545488" cy="338554"/>
          </a:xfrm>
          <a:prstGeom prst="rect">
            <a:avLst/>
          </a:prstGeom>
          <a:noFill/>
        </p:spPr>
        <p:txBody>
          <a:bodyPr wrap="none" rtlCol="0">
            <a:spAutoFit/>
          </a:bodyPr>
          <a:lstStyle/>
          <a:p>
            <a:pPr algn="ctr"/>
            <a:r>
              <a:rPr lang="en-US" altLang="en-US" sz="1600" b="1" dirty="0">
                <a:solidFill>
                  <a:srgbClr val="00843B"/>
                </a:solidFill>
                <a:latin typeface="Cambria" panose="02040503050406030204" pitchFamily="18" charset="0"/>
                <a:ea typeface="Cambria" panose="02040503050406030204" pitchFamily="18" charset="0"/>
              </a:rPr>
              <a:t>CA Aarti Arora</a:t>
            </a:r>
          </a:p>
        </p:txBody>
      </p:sp>
      <p:cxnSp>
        <p:nvCxnSpPr>
          <p:cNvPr id="125" name="Straight Connector 124"/>
          <p:cNvCxnSpPr>
            <a:cxnSpLocks/>
          </p:cNvCxnSpPr>
          <p:nvPr>
            <p:custDataLst>
              <p:tags r:id="rId14"/>
            </p:custDataLst>
          </p:nvPr>
        </p:nvCxnSpPr>
        <p:spPr>
          <a:xfrm>
            <a:off x="5461344" y="4469421"/>
            <a:ext cx="1328622" cy="0"/>
          </a:xfrm>
          <a:prstGeom prst="line">
            <a:avLst/>
          </a:prstGeom>
          <a:ln>
            <a:gradFill>
              <a:gsLst>
                <a:gs pos="0">
                  <a:srgbClr val="00843B"/>
                </a:gs>
                <a:gs pos="100000">
                  <a:srgbClr val="A6CE38"/>
                </a:gs>
              </a:gsLst>
              <a:lin ang="5400000" scaled="1"/>
            </a:gradFill>
          </a:ln>
        </p:spPr>
        <p:style>
          <a:lnRef idx="1">
            <a:schemeClr val="accent1"/>
          </a:lnRef>
          <a:fillRef idx="0">
            <a:schemeClr val="accent1"/>
          </a:fillRef>
          <a:effectRef idx="0">
            <a:schemeClr val="accent1"/>
          </a:effectRef>
          <a:fontRef idx="minor">
            <a:schemeClr val="tx1"/>
          </a:fontRef>
        </p:style>
      </p:cxnSp>
      <p:sp>
        <p:nvSpPr>
          <p:cNvPr id="126" name="TextBox 28"/>
          <p:cNvSpPr txBox="1"/>
          <p:nvPr>
            <p:custDataLst>
              <p:tags r:id="rId15"/>
            </p:custDataLst>
          </p:nvPr>
        </p:nvSpPr>
        <p:spPr>
          <a:xfrm>
            <a:off x="5268007" y="4475472"/>
            <a:ext cx="1715297" cy="427897"/>
          </a:xfrm>
          <a:prstGeom prst="rect">
            <a:avLst/>
          </a:prstGeom>
          <a:noFill/>
        </p:spPr>
        <p:txBody>
          <a:bodyPr wrap="square" rtlCol="0" anchor="ctr" anchorCtr="0">
            <a:spAutoFit/>
          </a:bodyPr>
          <a:lstStyle/>
          <a:p>
            <a:pPr algn="ctr" defTabSz="895985">
              <a:lnSpc>
                <a:spcPct val="80000"/>
              </a:lnSpc>
            </a:pPr>
            <a:r>
              <a:rPr lang="en-US" altLang="en-US" sz="1100" dirty="0">
                <a:solidFill>
                  <a:schemeClr val="tx1">
                    <a:lumMod val="65000"/>
                    <a:lumOff val="35000"/>
                  </a:schemeClr>
                </a:solidFill>
                <a:latin typeface="+mj-lt"/>
                <a:ea typeface="Open Sans" panose="020B0606030504020204" pitchFamily="34" charset="0"/>
                <a:cs typeface="Open Sans" panose="020B0606030504020204" pitchFamily="34" charset="0"/>
                <a:sym typeface="+mn-ea"/>
              </a:rPr>
              <a:t> Institutional Advisory Business</a:t>
            </a:r>
            <a:endParaRPr lang="en-US" altLang="en-US" sz="1100" dirty="0">
              <a:solidFill>
                <a:schemeClr val="tx1">
                  <a:lumMod val="65000"/>
                  <a:lumOff val="35000"/>
                </a:schemeClr>
              </a:solidFill>
              <a:latin typeface="+mj-lt"/>
              <a:ea typeface="Open Sans" panose="020B0606030504020204" pitchFamily="34" charset="0"/>
              <a:cs typeface="Open Sans" panose="020B0606030504020204" pitchFamily="34" charset="0"/>
            </a:endParaRPr>
          </a:p>
        </p:txBody>
      </p:sp>
      <p:sp>
        <p:nvSpPr>
          <p:cNvPr id="127" name="Text Box 48"/>
          <p:cNvSpPr txBox="1"/>
          <p:nvPr/>
        </p:nvSpPr>
        <p:spPr>
          <a:xfrm>
            <a:off x="5652150" y="4185295"/>
            <a:ext cx="947010" cy="235084"/>
          </a:xfrm>
          <a:prstGeom prst="rect">
            <a:avLst/>
          </a:prstGeom>
          <a:noFill/>
        </p:spPr>
        <p:txBody>
          <a:bodyPr wrap="square" rtlCol="0" anchor="t">
            <a:noAutofit/>
          </a:bodyPr>
          <a:lstStyle/>
          <a:p>
            <a:pPr algn="ctr" defTabSz="895985">
              <a:lnSpc>
                <a:spcPct val="80000"/>
              </a:lnSpc>
            </a:pPr>
            <a:r>
              <a:rPr lang="en-US" altLang="en-US" sz="1200" dirty="0">
                <a:solidFill>
                  <a:schemeClr val="tx1">
                    <a:lumMod val="65000"/>
                    <a:lumOff val="35000"/>
                  </a:schemeClr>
                </a:solidFill>
                <a:latin typeface="+mj-lt"/>
                <a:ea typeface="Open Sans" panose="020B0606030504020204" pitchFamily="34" charset="0"/>
                <a:cs typeface="Open Sans" panose="020B0606030504020204" pitchFamily="34" charset="0"/>
                <a:sym typeface="+mn-ea"/>
              </a:rPr>
              <a:t>Head</a:t>
            </a:r>
          </a:p>
        </p:txBody>
      </p:sp>
      <p:grpSp>
        <p:nvGrpSpPr>
          <p:cNvPr id="6" name="Group 5"/>
          <p:cNvGrpSpPr/>
          <p:nvPr/>
        </p:nvGrpSpPr>
        <p:grpSpPr>
          <a:xfrm>
            <a:off x="9866460" y="1978792"/>
            <a:ext cx="1801947" cy="1757940"/>
            <a:chOff x="9866460" y="2012044"/>
            <a:chExt cx="1801947" cy="1757940"/>
          </a:xfrm>
        </p:grpSpPr>
        <p:sp>
          <p:nvSpPr>
            <p:cNvPr id="4" name="Oval 3"/>
            <p:cNvSpPr/>
            <p:nvPr/>
          </p:nvSpPr>
          <p:spPr>
            <a:xfrm>
              <a:off x="9866460" y="2012044"/>
              <a:ext cx="1801947" cy="1747855"/>
            </a:xfrm>
            <a:prstGeom prst="ellipse">
              <a:avLst/>
            </a:prstGeom>
            <a:solidFill>
              <a:srgbClr val="D9D9D9"/>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sz="1100">
                <a:ln w="0"/>
                <a:solidFill>
                  <a:schemeClr val="tx1"/>
                </a:solidFill>
                <a:effectLst>
                  <a:outerShdw blurRad="38100" dist="19050" dir="2700000" algn="tl" rotWithShape="0">
                    <a:schemeClr val="dk1">
                      <a:alpha val="40000"/>
                    </a:schemeClr>
                  </a:outerShdw>
                </a:effectLst>
              </a:endParaRPr>
            </a:p>
          </p:txBody>
        </p:sp>
        <p:pic>
          <p:nvPicPr>
            <p:cNvPr id="5" name="Picture 4"/>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9872556" y="2088420"/>
              <a:ext cx="1789755" cy="1681564"/>
            </a:xfrm>
            <a:prstGeom prst="rect">
              <a:avLst/>
            </a:prstGeom>
          </p:spPr>
        </p:pic>
      </p:grpSp>
      <p:pic>
        <p:nvPicPr>
          <p:cNvPr id="50" name="Picture 49"/>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070249" y="1885215"/>
            <a:ext cx="1987074" cy="1973237"/>
          </a:xfrm>
          <a:prstGeom prst="rect">
            <a:avLst/>
          </a:prstGeom>
        </p:spPr>
      </p:pic>
    </p:spTree>
    <p:extLst>
      <p:ext uri="{BB962C8B-B14F-4D97-AF65-F5344CB8AC3E}">
        <p14:creationId xmlns:p14="http://schemas.microsoft.com/office/powerpoint/2010/main" val="495550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www.infragroup.co.in</a:t>
            </a:r>
            <a:endParaRPr lang="en-IN" dirty="0"/>
          </a:p>
        </p:txBody>
      </p:sp>
      <p:sp>
        <p:nvSpPr>
          <p:cNvPr id="3" name="Slide Number Placeholder 2"/>
          <p:cNvSpPr>
            <a:spLocks noGrp="1"/>
          </p:cNvSpPr>
          <p:nvPr>
            <p:ph type="sldNum" sz="quarter" idx="12"/>
          </p:nvPr>
        </p:nvSpPr>
        <p:spPr>
          <a:xfrm>
            <a:off x="8723612" y="6539226"/>
            <a:ext cx="2529840" cy="331932"/>
          </a:xfrm>
        </p:spPr>
        <p:txBody>
          <a:bodyPr/>
          <a:lstStyle/>
          <a:p>
            <a:pPr algn="r"/>
            <a:r>
              <a:rPr lang="en-US" dirty="0"/>
              <a:t>10</a:t>
            </a:r>
            <a:r>
              <a:rPr lang="en-IN" b="0" dirty="0"/>
              <a:t> </a:t>
            </a:r>
          </a:p>
        </p:txBody>
      </p:sp>
      <p:sp>
        <p:nvSpPr>
          <p:cNvPr id="49" name="TextBox 48">
            <a:extLst>
              <a:ext uri="{FF2B5EF4-FFF2-40B4-BE49-F238E27FC236}">
                <a16:creationId xmlns:a16="http://schemas.microsoft.com/office/drawing/2014/main" id="{AF072CBE-3FA9-BFD7-347D-450CC764665C}"/>
              </a:ext>
            </a:extLst>
          </p:cNvPr>
          <p:cNvSpPr txBox="1"/>
          <p:nvPr/>
        </p:nvSpPr>
        <p:spPr>
          <a:xfrm>
            <a:off x="3188825" y="210813"/>
            <a:ext cx="5814350" cy="523220"/>
          </a:xfrm>
          <a:prstGeom prst="rect">
            <a:avLst/>
          </a:prstGeom>
          <a:noFill/>
        </p:spPr>
        <p:txBody>
          <a:bodyPr wrap="square" rtlCol="0">
            <a:spAutoFit/>
          </a:bodyPr>
          <a:lstStyle/>
          <a:p>
            <a:pPr algn="ctr"/>
            <a:r>
              <a:rPr lang="en-IN" sz="2800" b="1" dirty="0">
                <a:solidFill>
                  <a:schemeClr val="tx1">
                    <a:lumMod val="85000"/>
                    <a:lumOff val="15000"/>
                  </a:schemeClr>
                </a:solidFill>
                <a:latin typeface="Cambria" panose="02040503050406030204" pitchFamily="18" charset="0"/>
                <a:ea typeface="Cambria" panose="02040503050406030204" pitchFamily="18" charset="0"/>
              </a:rPr>
              <a:t>Infra Advisors </a:t>
            </a:r>
            <a:r>
              <a:rPr lang="en-IN" sz="2800" b="1" dirty="0">
                <a:solidFill>
                  <a:srgbClr val="00843B"/>
                </a:solidFill>
                <a:latin typeface="Cambria" panose="02040503050406030204" pitchFamily="18" charset="0"/>
                <a:ea typeface="Cambria" panose="02040503050406030204" pitchFamily="18" charset="0"/>
              </a:rPr>
              <a:t>Geo Footprint</a:t>
            </a:r>
          </a:p>
        </p:txBody>
      </p:sp>
      <p:grpSp>
        <p:nvGrpSpPr>
          <p:cNvPr id="50" name="Group 49">
            <a:extLst>
              <a:ext uri="{FF2B5EF4-FFF2-40B4-BE49-F238E27FC236}">
                <a16:creationId xmlns:a16="http://schemas.microsoft.com/office/drawing/2014/main" id="{333E7AC8-02B2-6BE7-2910-C909F7702E02}"/>
              </a:ext>
            </a:extLst>
          </p:cNvPr>
          <p:cNvGrpSpPr/>
          <p:nvPr/>
        </p:nvGrpSpPr>
        <p:grpSpPr>
          <a:xfrm>
            <a:off x="3906360" y="842938"/>
            <a:ext cx="4893511" cy="5572252"/>
            <a:chOff x="5424705" y="62604"/>
            <a:chExt cx="5619454" cy="6398885"/>
          </a:xfrm>
        </p:grpSpPr>
        <p:pic>
          <p:nvPicPr>
            <p:cNvPr id="51" name="Graphic 11">
              <a:extLst>
                <a:ext uri="{FF2B5EF4-FFF2-40B4-BE49-F238E27FC236}">
                  <a16:creationId xmlns:a16="http://schemas.microsoft.com/office/drawing/2014/main" id="{AF609070-882E-5FBE-C423-E3857CB49B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24705" y="62604"/>
              <a:ext cx="5619454" cy="6398885"/>
            </a:xfrm>
            <a:prstGeom prst="rect">
              <a:avLst/>
            </a:prstGeom>
          </p:spPr>
        </p:pic>
        <p:sp>
          <p:nvSpPr>
            <p:cNvPr id="52" name="TextBox 51">
              <a:extLst>
                <a:ext uri="{FF2B5EF4-FFF2-40B4-BE49-F238E27FC236}">
                  <a16:creationId xmlns:a16="http://schemas.microsoft.com/office/drawing/2014/main" id="{D8762350-FD99-69F5-C50E-CD98E3C6FC02}"/>
                </a:ext>
              </a:extLst>
            </p:cNvPr>
            <p:cNvSpPr txBox="1"/>
            <p:nvPr/>
          </p:nvSpPr>
          <p:spPr>
            <a:xfrm>
              <a:off x="6486937" y="3539460"/>
              <a:ext cx="1271727" cy="424122"/>
            </a:xfrm>
            <a:prstGeom prst="rect">
              <a:avLst/>
            </a:prstGeom>
            <a:noFill/>
          </p:spPr>
          <p:txBody>
            <a:bodyPr wrap="square" rtlCol="0">
              <a:spAutoFit/>
            </a:bodyPr>
            <a:lstStyle/>
            <a:p>
              <a:r>
                <a:rPr lang="en-IN" dirty="0"/>
                <a:t>Mumbai</a:t>
              </a:r>
            </a:p>
          </p:txBody>
        </p:sp>
        <p:sp>
          <p:nvSpPr>
            <p:cNvPr id="53" name="TextBox 52">
              <a:extLst>
                <a:ext uri="{FF2B5EF4-FFF2-40B4-BE49-F238E27FC236}">
                  <a16:creationId xmlns:a16="http://schemas.microsoft.com/office/drawing/2014/main" id="{A66E4F9A-7C13-9D30-A193-73148630C712}"/>
                </a:ext>
              </a:extLst>
            </p:cNvPr>
            <p:cNvSpPr txBox="1"/>
            <p:nvPr/>
          </p:nvSpPr>
          <p:spPr>
            <a:xfrm>
              <a:off x="6168289" y="2353819"/>
              <a:ext cx="1131887" cy="424122"/>
            </a:xfrm>
            <a:prstGeom prst="rect">
              <a:avLst/>
            </a:prstGeom>
            <a:noFill/>
          </p:spPr>
          <p:txBody>
            <a:bodyPr wrap="square" rtlCol="0">
              <a:spAutoFit/>
            </a:bodyPr>
            <a:lstStyle/>
            <a:p>
              <a:r>
                <a:rPr lang="en-IN" dirty="0"/>
                <a:t>Jaipur</a:t>
              </a:r>
            </a:p>
          </p:txBody>
        </p:sp>
        <p:sp>
          <p:nvSpPr>
            <p:cNvPr id="54" name="TextBox 53">
              <a:extLst>
                <a:ext uri="{FF2B5EF4-FFF2-40B4-BE49-F238E27FC236}">
                  <a16:creationId xmlns:a16="http://schemas.microsoft.com/office/drawing/2014/main" id="{574983B2-1B9C-41A2-D9C0-CB4C9B83D4B6}"/>
                </a:ext>
              </a:extLst>
            </p:cNvPr>
            <p:cNvSpPr txBox="1"/>
            <p:nvPr/>
          </p:nvSpPr>
          <p:spPr>
            <a:xfrm>
              <a:off x="7356774" y="1779680"/>
              <a:ext cx="1105274" cy="424122"/>
            </a:xfrm>
            <a:prstGeom prst="rect">
              <a:avLst/>
            </a:prstGeom>
            <a:noFill/>
          </p:spPr>
          <p:txBody>
            <a:bodyPr wrap="square" rtlCol="0">
              <a:spAutoFit/>
            </a:bodyPr>
            <a:lstStyle/>
            <a:p>
              <a:r>
                <a:rPr lang="en-IN" dirty="0"/>
                <a:t>Delhi</a:t>
              </a:r>
            </a:p>
          </p:txBody>
        </p:sp>
        <p:sp>
          <p:nvSpPr>
            <p:cNvPr id="55" name="TextBox 54">
              <a:extLst>
                <a:ext uri="{FF2B5EF4-FFF2-40B4-BE49-F238E27FC236}">
                  <a16:creationId xmlns:a16="http://schemas.microsoft.com/office/drawing/2014/main" id="{09B2D86A-7A17-BAB2-29C2-868861160FCD}"/>
                </a:ext>
              </a:extLst>
            </p:cNvPr>
            <p:cNvSpPr txBox="1"/>
            <p:nvPr/>
          </p:nvSpPr>
          <p:spPr>
            <a:xfrm>
              <a:off x="9324961" y="3049986"/>
              <a:ext cx="1484422" cy="424122"/>
            </a:xfrm>
            <a:prstGeom prst="rect">
              <a:avLst/>
            </a:prstGeom>
            <a:noFill/>
          </p:spPr>
          <p:txBody>
            <a:bodyPr wrap="square" rtlCol="0">
              <a:spAutoFit/>
            </a:bodyPr>
            <a:lstStyle/>
            <a:p>
              <a:r>
                <a:rPr lang="en-IN" dirty="0"/>
                <a:t>Kolkata</a:t>
              </a:r>
            </a:p>
          </p:txBody>
        </p:sp>
        <p:sp>
          <p:nvSpPr>
            <p:cNvPr id="56" name="TextBox 55">
              <a:extLst>
                <a:ext uri="{FF2B5EF4-FFF2-40B4-BE49-F238E27FC236}">
                  <a16:creationId xmlns:a16="http://schemas.microsoft.com/office/drawing/2014/main" id="{CC3BCA59-8EE9-6B38-C545-28B3A46663B9}"/>
                </a:ext>
              </a:extLst>
            </p:cNvPr>
            <p:cNvSpPr txBox="1"/>
            <p:nvPr/>
          </p:nvSpPr>
          <p:spPr>
            <a:xfrm>
              <a:off x="7360131" y="4344998"/>
              <a:ext cx="1569397" cy="424122"/>
            </a:xfrm>
            <a:prstGeom prst="rect">
              <a:avLst/>
            </a:prstGeom>
            <a:noFill/>
          </p:spPr>
          <p:txBody>
            <a:bodyPr wrap="none" rtlCol="0">
              <a:spAutoFit/>
            </a:bodyPr>
            <a:lstStyle/>
            <a:p>
              <a:r>
                <a:rPr lang="en-IN" dirty="0"/>
                <a:t>Hyderabad   </a:t>
              </a:r>
            </a:p>
          </p:txBody>
        </p:sp>
      </p:grpSp>
      <p:pic>
        <p:nvPicPr>
          <p:cNvPr id="57" name="Picture 56">
            <a:extLst>
              <a:ext uri="{FF2B5EF4-FFF2-40B4-BE49-F238E27FC236}">
                <a16:creationId xmlns:a16="http://schemas.microsoft.com/office/drawing/2014/main" id="{BDA3A0F5-B8E5-F361-90C3-D60410E621CF}"/>
              </a:ext>
            </a:extLst>
          </p:cNvPr>
          <p:cNvPicPr>
            <a:picLocks noChangeAspect="1"/>
          </p:cNvPicPr>
          <p:nvPr/>
        </p:nvPicPr>
        <p:blipFill>
          <a:blip r:embed="rId5" cstate="print">
            <a:alphaModFix amt="68000"/>
            <a:extLst>
              <a:ext uri="{28A0092B-C50C-407E-A947-70E740481C1C}">
                <a14:useLocalDpi xmlns:a14="http://schemas.microsoft.com/office/drawing/2010/main" val="0"/>
              </a:ext>
            </a:extLst>
          </a:blip>
          <a:stretch>
            <a:fillRect/>
          </a:stretch>
        </p:blipFill>
        <p:spPr>
          <a:xfrm>
            <a:off x="4319327" y="2211796"/>
            <a:ext cx="1107440" cy="1107440"/>
          </a:xfrm>
          <a:prstGeom prst="rect">
            <a:avLst/>
          </a:prstGeom>
        </p:spPr>
      </p:pic>
      <p:pic>
        <p:nvPicPr>
          <p:cNvPr id="58" name="Picture 57">
            <a:extLst>
              <a:ext uri="{FF2B5EF4-FFF2-40B4-BE49-F238E27FC236}">
                <a16:creationId xmlns:a16="http://schemas.microsoft.com/office/drawing/2014/main" id="{4D14172E-2683-D004-61A2-C6B04F0234B1}"/>
              </a:ext>
            </a:extLst>
          </p:cNvPr>
          <p:cNvPicPr>
            <a:picLocks noChangeAspect="1"/>
          </p:cNvPicPr>
          <p:nvPr/>
        </p:nvPicPr>
        <p:blipFill>
          <a:blip r:embed="rId5" cstate="print">
            <a:alphaModFix amt="68000"/>
            <a:extLst>
              <a:ext uri="{28A0092B-C50C-407E-A947-70E740481C1C}">
                <a14:useLocalDpi xmlns:a14="http://schemas.microsoft.com/office/drawing/2010/main" val="0"/>
              </a:ext>
            </a:extLst>
          </a:blip>
          <a:stretch>
            <a:fillRect/>
          </a:stretch>
        </p:blipFill>
        <p:spPr>
          <a:xfrm>
            <a:off x="4866978" y="1848784"/>
            <a:ext cx="1107440" cy="1107440"/>
          </a:xfrm>
          <a:prstGeom prst="rect">
            <a:avLst/>
          </a:prstGeom>
        </p:spPr>
      </p:pic>
      <p:pic>
        <p:nvPicPr>
          <p:cNvPr id="59" name="Picture 58">
            <a:extLst>
              <a:ext uri="{FF2B5EF4-FFF2-40B4-BE49-F238E27FC236}">
                <a16:creationId xmlns:a16="http://schemas.microsoft.com/office/drawing/2014/main" id="{FD528072-DE87-DCDE-8F1E-CA38BD13FAB2}"/>
              </a:ext>
            </a:extLst>
          </p:cNvPr>
          <p:cNvPicPr>
            <a:picLocks noChangeAspect="1"/>
          </p:cNvPicPr>
          <p:nvPr/>
        </p:nvPicPr>
        <p:blipFill>
          <a:blip r:embed="rId5" cstate="print">
            <a:alphaModFix amt="68000"/>
            <a:extLst>
              <a:ext uri="{28A0092B-C50C-407E-A947-70E740481C1C}">
                <a14:useLocalDpi xmlns:a14="http://schemas.microsoft.com/office/drawing/2010/main" val="0"/>
              </a:ext>
            </a:extLst>
          </a:blip>
          <a:stretch>
            <a:fillRect/>
          </a:stretch>
        </p:blipFill>
        <p:spPr>
          <a:xfrm>
            <a:off x="4481098" y="3813730"/>
            <a:ext cx="1107440" cy="1107440"/>
          </a:xfrm>
          <a:prstGeom prst="rect">
            <a:avLst/>
          </a:prstGeom>
        </p:spPr>
      </p:pic>
      <p:pic>
        <p:nvPicPr>
          <p:cNvPr id="60" name="Picture 59">
            <a:extLst>
              <a:ext uri="{FF2B5EF4-FFF2-40B4-BE49-F238E27FC236}">
                <a16:creationId xmlns:a16="http://schemas.microsoft.com/office/drawing/2014/main" id="{10CFD75B-5F1C-DB44-CA86-1DA07FE7A417}"/>
              </a:ext>
            </a:extLst>
          </p:cNvPr>
          <p:cNvPicPr>
            <a:picLocks noChangeAspect="1"/>
          </p:cNvPicPr>
          <p:nvPr/>
        </p:nvPicPr>
        <p:blipFill>
          <a:blip r:embed="rId5" cstate="print">
            <a:alphaModFix amt="68000"/>
            <a:extLst>
              <a:ext uri="{28A0092B-C50C-407E-A947-70E740481C1C}">
                <a14:useLocalDpi xmlns:a14="http://schemas.microsoft.com/office/drawing/2010/main" val="0"/>
              </a:ext>
            </a:extLst>
          </a:blip>
          <a:stretch>
            <a:fillRect/>
          </a:stretch>
        </p:blipFill>
        <p:spPr>
          <a:xfrm>
            <a:off x="5255170" y="3904798"/>
            <a:ext cx="1107440" cy="1107440"/>
          </a:xfrm>
          <a:prstGeom prst="rect">
            <a:avLst/>
          </a:prstGeom>
        </p:spPr>
      </p:pic>
      <p:pic>
        <p:nvPicPr>
          <p:cNvPr id="61" name="Picture 60">
            <a:extLst>
              <a:ext uri="{FF2B5EF4-FFF2-40B4-BE49-F238E27FC236}">
                <a16:creationId xmlns:a16="http://schemas.microsoft.com/office/drawing/2014/main" id="{6E138D6B-4070-C7D5-418C-CD589D141755}"/>
              </a:ext>
            </a:extLst>
          </p:cNvPr>
          <p:cNvPicPr>
            <a:picLocks noChangeAspect="1"/>
          </p:cNvPicPr>
          <p:nvPr/>
        </p:nvPicPr>
        <p:blipFill>
          <a:blip r:embed="rId5" cstate="print">
            <a:alphaModFix amt="68000"/>
            <a:extLst>
              <a:ext uri="{28A0092B-C50C-407E-A947-70E740481C1C}">
                <a14:useLocalDpi xmlns:a14="http://schemas.microsoft.com/office/drawing/2010/main" val="0"/>
              </a:ext>
            </a:extLst>
          </a:blip>
          <a:stretch>
            <a:fillRect/>
          </a:stretch>
        </p:blipFill>
        <p:spPr>
          <a:xfrm>
            <a:off x="6769508" y="2947866"/>
            <a:ext cx="1107440" cy="1107440"/>
          </a:xfrm>
          <a:prstGeom prst="rect">
            <a:avLst/>
          </a:prstGeom>
        </p:spPr>
      </p:pic>
    </p:spTree>
    <p:extLst>
      <p:ext uri="{BB962C8B-B14F-4D97-AF65-F5344CB8AC3E}">
        <p14:creationId xmlns:p14="http://schemas.microsoft.com/office/powerpoint/2010/main" val="2923151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11  </a:t>
            </a:r>
          </a:p>
        </p:txBody>
      </p:sp>
      <p:cxnSp>
        <p:nvCxnSpPr>
          <p:cNvPr id="4" name="Straight Connector 3">
            <a:extLst>
              <a:ext uri="{FF2B5EF4-FFF2-40B4-BE49-F238E27FC236}">
                <a16:creationId xmlns:a16="http://schemas.microsoft.com/office/drawing/2014/main" id="{717A8979-9446-099C-1FE1-3563E9D7D773}"/>
              </a:ext>
            </a:extLst>
          </p:cNvPr>
          <p:cNvCxnSpPr/>
          <p:nvPr/>
        </p:nvCxnSpPr>
        <p:spPr>
          <a:xfrm>
            <a:off x="3841515" y="3751282"/>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2C65B23-67F4-E8BC-1A7A-4EE8C9BA4434}"/>
              </a:ext>
            </a:extLst>
          </p:cNvPr>
          <p:cNvCxnSpPr/>
          <p:nvPr/>
        </p:nvCxnSpPr>
        <p:spPr>
          <a:xfrm>
            <a:off x="6674365" y="3761118"/>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AA2F6EE4-0607-ABA4-EDB6-10C9EEF38B8F}"/>
              </a:ext>
            </a:extLst>
          </p:cNvPr>
          <p:cNvGrpSpPr/>
          <p:nvPr/>
        </p:nvGrpSpPr>
        <p:grpSpPr>
          <a:xfrm>
            <a:off x="8667882" y="4450221"/>
            <a:ext cx="1835533" cy="1598992"/>
            <a:chOff x="264160" y="4185107"/>
            <a:chExt cx="1872329" cy="1809146"/>
          </a:xfrm>
        </p:grpSpPr>
        <p:sp>
          <p:nvSpPr>
            <p:cNvPr id="7" name="Rectangle: Rounded Corners 184">
              <a:extLst>
                <a:ext uri="{FF2B5EF4-FFF2-40B4-BE49-F238E27FC236}">
                  <a16:creationId xmlns:a16="http://schemas.microsoft.com/office/drawing/2014/main" id="{E1457FB1-6BEC-ED2D-73E2-EED08BA4FD1C}"/>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Rounded Corners 185">
              <a:extLst>
                <a:ext uri="{FF2B5EF4-FFF2-40B4-BE49-F238E27FC236}">
                  <a16:creationId xmlns:a16="http://schemas.microsoft.com/office/drawing/2014/main" id="{A7EF80F6-1554-DB07-E685-AF31E694FE61}"/>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grpSp>
        <p:nvGrpSpPr>
          <p:cNvPr id="9" name="Group 8">
            <a:extLst>
              <a:ext uri="{FF2B5EF4-FFF2-40B4-BE49-F238E27FC236}">
                <a16:creationId xmlns:a16="http://schemas.microsoft.com/office/drawing/2014/main" id="{05725A8D-043F-CF51-6DE2-814BDD6A5EE4}"/>
              </a:ext>
            </a:extLst>
          </p:cNvPr>
          <p:cNvGrpSpPr/>
          <p:nvPr/>
        </p:nvGrpSpPr>
        <p:grpSpPr>
          <a:xfrm>
            <a:off x="5723659" y="4450221"/>
            <a:ext cx="1835533" cy="1598992"/>
            <a:chOff x="264160" y="4185107"/>
            <a:chExt cx="1872329" cy="1809146"/>
          </a:xfrm>
        </p:grpSpPr>
        <p:sp>
          <p:nvSpPr>
            <p:cNvPr id="10" name="Rectangle: Rounded Corners 181">
              <a:extLst>
                <a:ext uri="{FF2B5EF4-FFF2-40B4-BE49-F238E27FC236}">
                  <a16:creationId xmlns:a16="http://schemas.microsoft.com/office/drawing/2014/main" id="{DF4582B0-086D-1DBC-3033-601EED6779A7}"/>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Rounded Corners 182">
              <a:extLst>
                <a:ext uri="{FF2B5EF4-FFF2-40B4-BE49-F238E27FC236}">
                  <a16:creationId xmlns:a16="http://schemas.microsoft.com/office/drawing/2014/main" id="{3B0DAEB0-BF87-EA8F-DE8C-488B3704AD12}"/>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grpSp>
        <p:nvGrpSpPr>
          <p:cNvPr id="12" name="Group 11">
            <a:extLst>
              <a:ext uri="{FF2B5EF4-FFF2-40B4-BE49-F238E27FC236}">
                <a16:creationId xmlns:a16="http://schemas.microsoft.com/office/drawing/2014/main" id="{41073EB5-F524-9BF5-F2D8-4E054EC08C48}"/>
              </a:ext>
            </a:extLst>
          </p:cNvPr>
          <p:cNvGrpSpPr/>
          <p:nvPr/>
        </p:nvGrpSpPr>
        <p:grpSpPr>
          <a:xfrm>
            <a:off x="2860576" y="4450221"/>
            <a:ext cx="1835533" cy="1598992"/>
            <a:chOff x="264160" y="4185107"/>
            <a:chExt cx="1872329" cy="1809146"/>
          </a:xfrm>
        </p:grpSpPr>
        <p:sp>
          <p:nvSpPr>
            <p:cNvPr id="13" name="Rectangle: Rounded Corners 178">
              <a:extLst>
                <a:ext uri="{FF2B5EF4-FFF2-40B4-BE49-F238E27FC236}">
                  <a16:creationId xmlns:a16="http://schemas.microsoft.com/office/drawing/2014/main" id="{D1EACEBB-D4E1-A258-63E0-9EA6A4C5D85C}"/>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Rounded Corners 179">
              <a:extLst>
                <a:ext uri="{FF2B5EF4-FFF2-40B4-BE49-F238E27FC236}">
                  <a16:creationId xmlns:a16="http://schemas.microsoft.com/office/drawing/2014/main" id="{17BA92CA-CA78-C3AC-29B6-467E92F0F0B7}"/>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grpSp>
        <p:nvGrpSpPr>
          <p:cNvPr id="15" name="Group 14">
            <a:extLst>
              <a:ext uri="{FF2B5EF4-FFF2-40B4-BE49-F238E27FC236}">
                <a16:creationId xmlns:a16="http://schemas.microsoft.com/office/drawing/2014/main" id="{A93920B5-8BEA-A984-5028-A6C25CD44BA5}"/>
              </a:ext>
            </a:extLst>
          </p:cNvPr>
          <p:cNvGrpSpPr/>
          <p:nvPr/>
        </p:nvGrpSpPr>
        <p:grpSpPr>
          <a:xfrm>
            <a:off x="178736" y="4428414"/>
            <a:ext cx="1835533" cy="1598992"/>
            <a:chOff x="264160" y="4185107"/>
            <a:chExt cx="1872329" cy="1809146"/>
          </a:xfrm>
        </p:grpSpPr>
        <p:sp>
          <p:nvSpPr>
            <p:cNvPr id="16" name="Rectangle: Rounded Corners 175">
              <a:extLst>
                <a:ext uri="{FF2B5EF4-FFF2-40B4-BE49-F238E27FC236}">
                  <a16:creationId xmlns:a16="http://schemas.microsoft.com/office/drawing/2014/main" id="{D778E0D1-4077-2675-F2FA-46CCB3949B86}"/>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Rounded Corners 176">
              <a:extLst>
                <a:ext uri="{FF2B5EF4-FFF2-40B4-BE49-F238E27FC236}">
                  <a16:creationId xmlns:a16="http://schemas.microsoft.com/office/drawing/2014/main" id="{D7DF56DF-25E8-7DB2-9EE3-E960A7867978}"/>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cxnSp>
        <p:nvCxnSpPr>
          <p:cNvPr id="18" name="Straight Connector 17">
            <a:extLst>
              <a:ext uri="{FF2B5EF4-FFF2-40B4-BE49-F238E27FC236}">
                <a16:creationId xmlns:a16="http://schemas.microsoft.com/office/drawing/2014/main" id="{99F2FA0C-1D07-BCE1-27D0-39826C063466}"/>
              </a:ext>
            </a:extLst>
          </p:cNvPr>
          <p:cNvCxnSpPr/>
          <p:nvPr/>
        </p:nvCxnSpPr>
        <p:spPr>
          <a:xfrm>
            <a:off x="10808694" y="2516589"/>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2CD0B43-D37F-E158-E276-002A93022CAF}"/>
              </a:ext>
            </a:extLst>
          </p:cNvPr>
          <p:cNvCxnSpPr/>
          <p:nvPr/>
        </p:nvCxnSpPr>
        <p:spPr>
          <a:xfrm>
            <a:off x="5255342" y="2433210"/>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4F1D256-6FF4-53F9-C4F1-7805ED34A7B7}"/>
              </a:ext>
            </a:extLst>
          </p:cNvPr>
          <p:cNvCxnSpPr/>
          <p:nvPr/>
        </p:nvCxnSpPr>
        <p:spPr>
          <a:xfrm>
            <a:off x="8071452" y="2383424"/>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5F6A0DC4-2105-AA87-C21A-59BD802446D6}"/>
              </a:ext>
            </a:extLst>
          </p:cNvPr>
          <p:cNvGrpSpPr/>
          <p:nvPr/>
        </p:nvGrpSpPr>
        <p:grpSpPr>
          <a:xfrm>
            <a:off x="4336049" y="1082811"/>
            <a:ext cx="1835533" cy="1598992"/>
            <a:chOff x="264160" y="4185107"/>
            <a:chExt cx="1872329" cy="1809146"/>
          </a:xfrm>
        </p:grpSpPr>
        <p:sp>
          <p:nvSpPr>
            <p:cNvPr id="22" name="Rectangle: Rounded Corners 166">
              <a:extLst>
                <a:ext uri="{FF2B5EF4-FFF2-40B4-BE49-F238E27FC236}">
                  <a16:creationId xmlns:a16="http://schemas.microsoft.com/office/drawing/2014/main" id="{64C3B747-D165-9EAF-A2B1-E76667C2B7A4}"/>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Rounded Corners 167">
              <a:extLst>
                <a:ext uri="{FF2B5EF4-FFF2-40B4-BE49-F238E27FC236}">
                  <a16:creationId xmlns:a16="http://schemas.microsoft.com/office/drawing/2014/main" id="{FAEE0E67-C703-76C2-1CEA-F0E7F793FF56}"/>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grpSp>
        <p:nvGrpSpPr>
          <p:cNvPr id="24" name="Group 23">
            <a:extLst>
              <a:ext uri="{FF2B5EF4-FFF2-40B4-BE49-F238E27FC236}">
                <a16:creationId xmlns:a16="http://schemas.microsoft.com/office/drawing/2014/main" id="{E1608407-3634-B9A3-8DD3-2C0E35C5A3D2}"/>
              </a:ext>
            </a:extLst>
          </p:cNvPr>
          <p:cNvGrpSpPr/>
          <p:nvPr/>
        </p:nvGrpSpPr>
        <p:grpSpPr>
          <a:xfrm>
            <a:off x="7092396" y="1095956"/>
            <a:ext cx="1835533" cy="1598992"/>
            <a:chOff x="264160" y="4185107"/>
            <a:chExt cx="1872329" cy="1809146"/>
          </a:xfrm>
        </p:grpSpPr>
        <p:sp>
          <p:nvSpPr>
            <p:cNvPr id="25" name="Rectangle: Rounded Corners 169">
              <a:extLst>
                <a:ext uri="{FF2B5EF4-FFF2-40B4-BE49-F238E27FC236}">
                  <a16:creationId xmlns:a16="http://schemas.microsoft.com/office/drawing/2014/main" id="{478D8196-A52F-072B-D06B-D586E4A8FF05}"/>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ectangle: Rounded Corners 170">
              <a:extLst>
                <a:ext uri="{FF2B5EF4-FFF2-40B4-BE49-F238E27FC236}">
                  <a16:creationId xmlns:a16="http://schemas.microsoft.com/office/drawing/2014/main" id="{ADF291C8-D9A9-9405-CC53-A59A651AD0E8}"/>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grpSp>
        <p:nvGrpSpPr>
          <p:cNvPr id="27" name="Group 26">
            <a:extLst>
              <a:ext uri="{FF2B5EF4-FFF2-40B4-BE49-F238E27FC236}">
                <a16:creationId xmlns:a16="http://schemas.microsoft.com/office/drawing/2014/main" id="{CCBDF0CF-CE49-1E18-E323-85B0A1E4F31C}"/>
              </a:ext>
            </a:extLst>
          </p:cNvPr>
          <p:cNvGrpSpPr/>
          <p:nvPr/>
        </p:nvGrpSpPr>
        <p:grpSpPr>
          <a:xfrm>
            <a:off x="9818133" y="1101747"/>
            <a:ext cx="1835533" cy="1598992"/>
            <a:chOff x="264160" y="4185107"/>
            <a:chExt cx="1872329" cy="1809146"/>
          </a:xfrm>
        </p:grpSpPr>
        <p:sp>
          <p:nvSpPr>
            <p:cNvPr id="28" name="Rectangle: Rounded Corners 172">
              <a:extLst>
                <a:ext uri="{FF2B5EF4-FFF2-40B4-BE49-F238E27FC236}">
                  <a16:creationId xmlns:a16="http://schemas.microsoft.com/office/drawing/2014/main" id="{9E56BBE8-F1C7-95C0-1F25-204A1E3DA318}"/>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ectangle: Rounded Corners 173">
              <a:extLst>
                <a:ext uri="{FF2B5EF4-FFF2-40B4-BE49-F238E27FC236}">
                  <a16:creationId xmlns:a16="http://schemas.microsoft.com/office/drawing/2014/main" id="{6E415FF9-A1C4-9DFE-7BCC-6984136E9790}"/>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cxnSp>
        <p:nvCxnSpPr>
          <p:cNvPr id="30" name="Straight Connector 29">
            <a:extLst>
              <a:ext uri="{FF2B5EF4-FFF2-40B4-BE49-F238E27FC236}">
                <a16:creationId xmlns:a16="http://schemas.microsoft.com/office/drawing/2014/main" id="{1409CB60-F266-7053-9981-B07E89532EC9}"/>
              </a:ext>
            </a:extLst>
          </p:cNvPr>
          <p:cNvCxnSpPr/>
          <p:nvPr/>
        </p:nvCxnSpPr>
        <p:spPr>
          <a:xfrm>
            <a:off x="1070590" y="3664864"/>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B72DEED-05FD-4B34-CDFE-085CAFA893EF}"/>
              </a:ext>
            </a:extLst>
          </p:cNvPr>
          <p:cNvCxnSpPr/>
          <p:nvPr/>
        </p:nvCxnSpPr>
        <p:spPr>
          <a:xfrm>
            <a:off x="9525939" y="3751281"/>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F76C096-2EED-E978-64FD-E623E934FD07}"/>
              </a:ext>
            </a:extLst>
          </p:cNvPr>
          <p:cNvCxnSpPr/>
          <p:nvPr/>
        </p:nvCxnSpPr>
        <p:spPr>
          <a:xfrm>
            <a:off x="2509157" y="2439896"/>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04380972-C43A-4ADA-A716-F740A72FAAA3}"/>
              </a:ext>
            </a:extLst>
          </p:cNvPr>
          <p:cNvGrpSpPr/>
          <p:nvPr/>
        </p:nvGrpSpPr>
        <p:grpSpPr>
          <a:xfrm>
            <a:off x="1607874" y="1105284"/>
            <a:ext cx="1835533" cy="1598992"/>
            <a:chOff x="264160" y="4185107"/>
            <a:chExt cx="1872329" cy="1809146"/>
          </a:xfrm>
        </p:grpSpPr>
        <p:sp>
          <p:nvSpPr>
            <p:cNvPr id="34" name="Rectangle: Rounded Corners 99">
              <a:extLst>
                <a:ext uri="{FF2B5EF4-FFF2-40B4-BE49-F238E27FC236}">
                  <a16:creationId xmlns:a16="http://schemas.microsoft.com/office/drawing/2014/main" id="{2B904546-E6C8-5D17-B7BA-25C13272784E}"/>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Rectangle: Rounded Corners 100">
              <a:extLst>
                <a:ext uri="{FF2B5EF4-FFF2-40B4-BE49-F238E27FC236}">
                  <a16:creationId xmlns:a16="http://schemas.microsoft.com/office/drawing/2014/main" id="{BE56A274-CBA1-C5E1-C895-A5619E0ACCA5}"/>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sp>
        <p:nvSpPr>
          <p:cNvPr id="36" name="Rectangle 35">
            <a:extLst>
              <a:ext uri="{FF2B5EF4-FFF2-40B4-BE49-F238E27FC236}">
                <a16:creationId xmlns:a16="http://schemas.microsoft.com/office/drawing/2014/main" id="{6A648B13-C22F-0BE0-DECB-2E51480001CE}"/>
              </a:ext>
            </a:extLst>
          </p:cNvPr>
          <p:cNvSpPr/>
          <p:nvPr/>
        </p:nvSpPr>
        <p:spPr>
          <a:xfrm>
            <a:off x="0" y="3075094"/>
            <a:ext cx="12192000" cy="835543"/>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TextBox 36">
            <a:extLst>
              <a:ext uri="{FF2B5EF4-FFF2-40B4-BE49-F238E27FC236}">
                <a16:creationId xmlns:a16="http://schemas.microsoft.com/office/drawing/2014/main" id="{517EF7AB-41E4-73B7-43F6-A5878A96AD0A}"/>
              </a:ext>
            </a:extLst>
          </p:cNvPr>
          <p:cNvSpPr txBox="1"/>
          <p:nvPr/>
        </p:nvSpPr>
        <p:spPr>
          <a:xfrm>
            <a:off x="2629189" y="136788"/>
            <a:ext cx="6728460" cy="523220"/>
          </a:xfrm>
          <a:prstGeom prst="rect">
            <a:avLst/>
          </a:prstGeom>
          <a:noFill/>
        </p:spPr>
        <p:txBody>
          <a:bodyPr wrap="square" rtlCol="0">
            <a:spAutoFit/>
          </a:bodyPr>
          <a:lstStyle/>
          <a:p>
            <a:pPr algn="ctr"/>
            <a:r>
              <a:rPr lang="en-IN" sz="2800" b="1" dirty="0">
                <a:latin typeface="Cambria" panose="02040503050406030204" pitchFamily="18" charset="0"/>
                <a:ea typeface="Cambria" panose="02040503050406030204" pitchFamily="18" charset="0"/>
              </a:rPr>
              <a:t>Infra Advisors </a:t>
            </a:r>
            <a:r>
              <a:rPr lang="en-IN" sz="2800" b="1" dirty="0">
                <a:solidFill>
                  <a:srgbClr val="00843B"/>
                </a:solidFill>
                <a:latin typeface="Cambria" panose="02040503050406030204" pitchFamily="18" charset="0"/>
                <a:ea typeface="Cambria" panose="02040503050406030204" pitchFamily="18" charset="0"/>
              </a:rPr>
              <a:t>Business Trajectory</a:t>
            </a:r>
          </a:p>
        </p:txBody>
      </p:sp>
      <p:cxnSp>
        <p:nvCxnSpPr>
          <p:cNvPr id="38" name="Straight Connector 37">
            <a:extLst>
              <a:ext uri="{FF2B5EF4-FFF2-40B4-BE49-F238E27FC236}">
                <a16:creationId xmlns:a16="http://schemas.microsoft.com/office/drawing/2014/main" id="{8D1AB5A0-30E0-80FD-2648-7F70A285B778}"/>
              </a:ext>
            </a:extLst>
          </p:cNvPr>
          <p:cNvCxnSpPr/>
          <p:nvPr/>
        </p:nvCxnSpPr>
        <p:spPr>
          <a:xfrm>
            <a:off x="17408" y="3520370"/>
            <a:ext cx="12192000" cy="0"/>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C3C7F86C-60E8-E21B-C639-A98F9363CD20}"/>
              </a:ext>
            </a:extLst>
          </p:cNvPr>
          <p:cNvSpPr txBox="1"/>
          <p:nvPr/>
        </p:nvSpPr>
        <p:spPr>
          <a:xfrm>
            <a:off x="338723" y="4754094"/>
            <a:ext cx="1539509" cy="954107"/>
          </a:xfrm>
          <a:prstGeom prst="rect">
            <a:avLst/>
          </a:prstGeom>
          <a:noFill/>
        </p:spPr>
        <p:txBody>
          <a:bodyPr wrap="square" rtlCol="0">
            <a:spAutoFit/>
          </a:bodyPr>
          <a:lstStyle/>
          <a:p>
            <a:r>
              <a:rPr lang="en-US" sz="1400" dirty="0"/>
              <a:t>Laid the foundation for Infra Advisors in Mumbai.</a:t>
            </a:r>
            <a:endParaRPr lang="en-IN" sz="1400" dirty="0"/>
          </a:p>
        </p:txBody>
      </p:sp>
      <p:sp>
        <p:nvSpPr>
          <p:cNvPr id="40" name="TextBox 39">
            <a:extLst>
              <a:ext uri="{FF2B5EF4-FFF2-40B4-BE49-F238E27FC236}">
                <a16:creationId xmlns:a16="http://schemas.microsoft.com/office/drawing/2014/main" id="{387599B4-EE8D-B5D4-17F2-9A32529E777E}"/>
              </a:ext>
            </a:extLst>
          </p:cNvPr>
          <p:cNvSpPr txBox="1"/>
          <p:nvPr/>
        </p:nvSpPr>
        <p:spPr>
          <a:xfrm>
            <a:off x="1778891" y="1563161"/>
            <a:ext cx="1433459" cy="738664"/>
          </a:xfrm>
          <a:prstGeom prst="rect">
            <a:avLst/>
          </a:prstGeom>
          <a:noFill/>
        </p:spPr>
        <p:txBody>
          <a:bodyPr wrap="square" rtlCol="0">
            <a:spAutoFit/>
          </a:bodyPr>
          <a:lstStyle/>
          <a:p>
            <a:r>
              <a:rPr lang="en-IN" sz="1400" dirty="0"/>
              <a:t>Commenced</a:t>
            </a:r>
          </a:p>
          <a:p>
            <a:r>
              <a:rPr lang="en-IN" sz="1400" dirty="0"/>
              <a:t>Delhi </a:t>
            </a:r>
          </a:p>
          <a:p>
            <a:r>
              <a:rPr lang="en-IN" sz="1400" dirty="0"/>
              <a:t>Operations.</a:t>
            </a:r>
          </a:p>
        </p:txBody>
      </p:sp>
      <p:sp>
        <p:nvSpPr>
          <p:cNvPr id="41" name="TextBox 40">
            <a:extLst>
              <a:ext uri="{FF2B5EF4-FFF2-40B4-BE49-F238E27FC236}">
                <a16:creationId xmlns:a16="http://schemas.microsoft.com/office/drawing/2014/main" id="{C4CDE07D-06B0-D7D2-29AC-2B12E4148875}"/>
              </a:ext>
            </a:extLst>
          </p:cNvPr>
          <p:cNvSpPr txBox="1"/>
          <p:nvPr/>
        </p:nvSpPr>
        <p:spPr>
          <a:xfrm>
            <a:off x="3032828" y="4786958"/>
            <a:ext cx="1458982" cy="954107"/>
          </a:xfrm>
          <a:prstGeom prst="rect">
            <a:avLst/>
          </a:prstGeom>
          <a:noFill/>
        </p:spPr>
        <p:txBody>
          <a:bodyPr wrap="square" rtlCol="0">
            <a:spAutoFit/>
          </a:bodyPr>
          <a:lstStyle/>
          <a:p>
            <a:r>
              <a:rPr lang="en-US" sz="1400" dirty="0"/>
              <a:t>Began Institutional Advisory for NHAI.</a:t>
            </a:r>
            <a:endParaRPr lang="en-IN" sz="1400" dirty="0"/>
          </a:p>
        </p:txBody>
      </p:sp>
      <p:sp>
        <p:nvSpPr>
          <p:cNvPr id="42" name="TextBox 41">
            <a:extLst>
              <a:ext uri="{FF2B5EF4-FFF2-40B4-BE49-F238E27FC236}">
                <a16:creationId xmlns:a16="http://schemas.microsoft.com/office/drawing/2014/main" id="{14849D43-73E3-1C5E-6321-4AA46F189F24}"/>
              </a:ext>
            </a:extLst>
          </p:cNvPr>
          <p:cNvSpPr txBox="1"/>
          <p:nvPr/>
        </p:nvSpPr>
        <p:spPr>
          <a:xfrm>
            <a:off x="4512279" y="1450076"/>
            <a:ext cx="1517896" cy="954107"/>
          </a:xfrm>
          <a:prstGeom prst="rect">
            <a:avLst/>
          </a:prstGeom>
          <a:noFill/>
        </p:spPr>
        <p:txBody>
          <a:bodyPr wrap="square" rtlCol="0">
            <a:spAutoFit/>
          </a:bodyPr>
          <a:lstStyle/>
          <a:p>
            <a:r>
              <a:rPr lang="en-US" sz="1400" dirty="0"/>
              <a:t>Entered the Urban Transportation Sector.</a:t>
            </a:r>
            <a:endParaRPr lang="en-IN" sz="1400" dirty="0"/>
          </a:p>
        </p:txBody>
      </p:sp>
      <p:sp>
        <p:nvSpPr>
          <p:cNvPr id="43" name="TextBox 42">
            <a:extLst>
              <a:ext uri="{FF2B5EF4-FFF2-40B4-BE49-F238E27FC236}">
                <a16:creationId xmlns:a16="http://schemas.microsoft.com/office/drawing/2014/main" id="{34BF1441-59F3-5E82-117D-FE554A89B81A}"/>
              </a:ext>
            </a:extLst>
          </p:cNvPr>
          <p:cNvSpPr txBox="1"/>
          <p:nvPr/>
        </p:nvSpPr>
        <p:spPr>
          <a:xfrm>
            <a:off x="5868400" y="4772663"/>
            <a:ext cx="1602867" cy="954107"/>
          </a:xfrm>
          <a:prstGeom prst="rect">
            <a:avLst/>
          </a:prstGeom>
          <a:noFill/>
        </p:spPr>
        <p:txBody>
          <a:bodyPr wrap="square" rtlCol="0">
            <a:spAutoFit/>
          </a:bodyPr>
          <a:lstStyle/>
          <a:p>
            <a:r>
              <a:rPr lang="en-US" sz="1400" dirty="0"/>
              <a:t>Expanded into Realty &amp; </a:t>
            </a:r>
          </a:p>
          <a:p>
            <a:r>
              <a:rPr lang="en-US" sz="1400" dirty="0"/>
              <a:t>Health-care Sector Advisory.</a:t>
            </a:r>
            <a:endParaRPr lang="en-IN" sz="1400" dirty="0"/>
          </a:p>
        </p:txBody>
      </p:sp>
      <p:sp>
        <p:nvSpPr>
          <p:cNvPr id="44" name="TextBox 43">
            <a:extLst>
              <a:ext uri="{FF2B5EF4-FFF2-40B4-BE49-F238E27FC236}">
                <a16:creationId xmlns:a16="http://schemas.microsoft.com/office/drawing/2014/main" id="{1D44B4FA-8373-8259-99D6-2CE75901940B}"/>
              </a:ext>
            </a:extLst>
          </p:cNvPr>
          <p:cNvSpPr txBox="1"/>
          <p:nvPr/>
        </p:nvSpPr>
        <p:spPr>
          <a:xfrm>
            <a:off x="7243478" y="1543218"/>
            <a:ext cx="1325529" cy="738664"/>
          </a:xfrm>
          <a:prstGeom prst="rect">
            <a:avLst/>
          </a:prstGeom>
          <a:noFill/>
        </p:spPr>
        <p:txBody>
          <a:bodyPr wrap="square" rtlCol="0">
            <a:spAutoFit/>
          </a:bodyPr>
          <a:lstStyle/>
          <a:p>
            <a:r>
              <a:rPr lang="en-US" sz="1400" dirty="0"/>
              <a:t>Commenced</a:t>
            </a:r>
          </a:p>
          <a:p>
            <a:r>
              <a:rPr lang="en-US" sz="1400" dirty="0"/>
              <a:t>Kolkata Operations.</a:t>
            </a:r>
            <a:endParaRPr lang="en-IN" sz="1400" dirty="0"/>
          </a:p>
        </p:txBody>
      </p:sp>
      <p:sp>
        <p:nvSpPr>
          <p:cNvPr id="45" name="TextBox 44">
            <a:extLst>
              <a:ext uri="{FF2B5EF4-FFF2-40B4-BE49-F238E27FC236}">
                <a16:creationId xmlns:a16="http://schemas.microsoft.com/office/drawing/2014/main" id="{2C00C18A-6D59-DDC1-CB1C-5C2576CB2A8C}"/>
              </a:ext>
            </a:extLst>
          </p:cNvPr>
          <p:cNvSpPr txBox="1"/>
          <p:nvPr/>
        </p:nvSpPr>
        <p:spPr>
          <a:xfrm>
            <a:off x="8819698" y="4793146"/>
            <a:ext cx="1549626" cy="954107"/>
          </a:xfrm>
          <a:prstGeom prst="rect">
            <a:avLst/>
          </a:prstGeom>
          <a:noFill/>
        </p:spPr>
        <p:txBody>
          <a:bodyPr wrap="square" rtlCol="0">
            <a:spAutoFit/>
          </a:bodyPr>
          <a:lstStyle/>
          <a:p>
            <a:r>
              <a:rPr lang="en-US" sz="1400" dirty="0"/>
              <a:t>Initiated Hybrid Annuity Model advisory for the Road Sector.</a:t>
            </a:r>
            <a:endParaRPr lang="en-IN" sz="1400" dirty="0"/>
          </a:p>
        </p:txBody>
      </p:sp>
      <p:sp>
        <p:nvSpPr>
          <p:cNvPr id="46" name="TextBox 45">
            <a:extLst>
              <a:ext uri="{FF2B5EF4-FFF2-40B4-BE49-F238E27FC236}">
                <a16:creationId xmlns:a16="http://schemas.microsoft.com/office/drawing/2014/main" id="{F5EB73EB-D4EF-813D-8118-08D242DC2329}"/>
              </a:ext>
            </a:extLst>
          </p:cNvPr>
          <p:cNvSpPr txBox="1"/>
          <p:nvPr/>
        </p:nvSpPr>
        <p:spPr>
          <a:xfrm>
            <a:off x="9998564" y="1413935"/>
            <a:ext cx="1498610" cy="954107"/>
          </a:xfrm>
          <a:prstGeom prst="rect">
            <a:avLst/>
          </a:prstGeom>
          <a:noFill/>
        </p:spPr>
        <p:txBody>
          <a:bodyPr wrap="square" rtlCol="0">
            <a:spAutoFit/>
          </a:bodyPr>
          <a:lstStyle/>
          <a:p>
            <a:r>
              <a:rPr lang="en-US" sz="1400" dirty="0"/>
              <a:t>Achieved a ₹5,000 Crore Debt Syndication Benchmark</a:t>
            </a:r>
            <a:endParaRPr lang="en-IN" sz="1400" dirty="0"/>
          </a:p>
        </p:txBody>
      </p:sp>
      <p:grpSp>
        <p:nvGrpSpPr>
          <p:cNvPr id="47" name="Group 46">
            <a:extLst>
              <a:ext uri="{FF2B5EF4-FFF2-40B4-BE49-F238E27FC236}">
                <a16:creationId xmlns:a16="http://schemas.microsoft.com/office/drawing/2014/main" id="{3E358113-95A2-C84B-663E-D5A08F481F25}"/>
              </a:ext>
            </a:extLst>
          </p:cNvPr>
          <p:cNvGrpSpPr/>
          <p:nvPr/>
        </p:nvGrpSpPr>
        <p:grpSpPr>
          <a:xfrm>
            <a:off x="735864" y="3195885"/>
            <a:ext cx="626920" cy="626920"/>
            <a:chOff x="690321" y="3085390"/>
            <a:chExt cx="626920" cy="626920"/>
          </a:xfrm>
        </p:grpSpPr>
        <p:grpSp>
          <p:nvGrpSpPr>
            <p:cNvPr id="48" name="Group 47">
              <a:extLst>
                <a:ext uri="{FF2B5EF4-FFF2-40B4-BE49-F238E27FC236}">
                  <a16:creationId xmlns:a16="http://schemas.microsoft.com/office/drawing/2014/main" id="{172BBC2E-E965-5F8C-E6FA-5B08C6247B7C}"/>
                </a:ext>
              </a:extLst>
            </p:cNvPr>
            <p:cNvGrpSpPr/>
            <p:nvPr/>
          </p:nvGrpSpPr>
          <p:grpSpPr>
            <a:xfrm>
              <a:off x="690321" y="3085390"/>
              <a:ext cx="626920" cy="626920"/>
              <a:chOff x="356474" y="1279757"/>
              <a:chExt cx="1049261" cy="1049261"/>
            </a:xfrm>
            <a:effectLst/>
          </p:grpSpPr>
          <p:sp>
            <p:nvSpPr>
              <p:cNvPr id="50" name="Oval 49">
                <a:extLst>
                  <a:ext uri="{FF2B5EF4-FFF2-40B4-BE49-F238E27FC236}">
                    <a16:creationId xmlns:a16="http://schemas.microsoft.com/office/drawing/2014/main" id="{8DCA5CD8-A9F8-5842-A866-AD4C377E670F}"/>
                  </a:ext>
                </a:extLst>
              </p:cNvPr>
              <p:cNvSpPr/>
              <p:nvPr/>
            </p:nvSpPr>
            <p:spPr>
              <a:xfrm>
                <a:off x="356474" y="1279757"/>
                <a:ext cx="1049261" cy="1049261"/>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51" name="Graphic 72">
                <a:extLst>
                  <a:ext uri="{FF2B5EF4-FFF2-40B4-BE49-F238E27FC236}">
                    <a16:creationId xmlns:a16="http://schemas.microsoft.com/office/drawing/2014/main" id="{5F15AA35-478E-0A9C-3879-3EDD8FA7A82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49" name="TextBox 48">
              <a:extLst>
                <a:ext uri="{FF2B5EF4-FFF2-40B4-BE49-F238E27FC236}">
                  <a16:creationId xmlns:a16="http://schemas.microsoft.com/office/drawing/2014/main" id="{68D31928-2194-DFD9-87D0-2A9EA555E12A}"/>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2010</a:t>
              </a:r>
            </a:p>
          </p:txBody>
        </p:sp>
      </p:grpSp>
      <p:grpSp>
        <p:nvGrpSpPr>
          <p:cNvPr id="52" name="Group 51">
            <a:extLst>
              <a:ext uri="{FF2B5EF4-FFF2-40B4-BE49-F238E27FC236}">
                <a16:creationId xmlns:a16="http://schemas.microsoft.com/office/drawing/2014/main" id="{C791978D-0767-261C-D1EE-6B00A4E13413}"/>
              </a:ext>
            </a:extLst>
          </p:cNvPr>
          <p:cNvGrpSpPr/>
          <p:nvPr/>
        </p:nvGrpSpPr>
        <p:grpSpPr>
          <a:xfrm>
            <a:off x="2174431" y="3186491"/>
            <a:ext cx="626920" cy="626920"/>
            <a:chOff x="690321" y="3085390"/>
            <a:chExt cx="626920" cy="626920"/>
          </a:xfrm>
        </p:grpSpPr>
        <p:grpSp>
          <p:nvGrpSpPr>
            <p:cNvPr id="53" name="Group 52">
              <a:extLst>
                <a:ext uri="{FF2B5EF4-FFF2-40B4-BE49-F238E27FC236}">
                  <a16:creationId xmlns:a16="http://schemas.microsoft.com/office/drawing/2014/main" id="{4DC6B198-18C0-8F25-7CAA-5C28C2B90355}"/>
                </a:ext>
              </a:extLst>
            </p:cNvPr>
            <p:cNvGrpSpPr/>
            <p:nvPr/>
          </p:nvGrpSpPr>
          <p:grpSpPr>
            <a:xfrm>
              <a:off x="690321" y="3085390"/>
              <a:ext cx="626920" cy="626920"/>
              <a:chOff x="356474" y="1279757"/>
              <a:chExt cx="1049261" cy="1049261"/>
            </a:xfrm>
            <a:effectLst/>
          </p:grpSpPr>
          <p:sp>
            <p:nvSpPr>
              <p:cNvPr id="55" name="Oval 54">
                <a:extLst>
                  <a:ext uri="{FF2B5EF4-FFF2-40B4-BE49-F238E27FC236}">
                    <a16:creationId xmlns:a16="http://schemas.microsoft.com/office/drawing/2014/main" id="{23EB80D6-AB61-A2E2-3DE9-873A564F58DF}"/>
                  </a:ext>
                </a:extLst>
              </p:cNvPr>
              <p:cNvSpPr/>
              <p:nvPr/>
            </p:nvSpPr>
            <p:spPr>
              <a:xfrm>
                <a:off x="356474" y="1279757"/>
                <a:ext cx="1049261" cy="1049261"/>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56" name="Graphic 130">
                <a:extLst>
                  <a:ext uri="{FF2B5EF4-FFF2-40B4-BE49-F238E27FC236}">
                    <a16:creationId xmlns:a16="http://schemas.microsoft.com/office/drawing/2014/main" id="{D4CE8746-7A32-3327-C31F-825872C3888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54" name="TextBox 53">
              <a:extLst>
                <a:ext uri="{FF2B5EF4-FFF2-40B4-BE49-F238E27FC236}">
                  <a16:creationId xmlns:a16="http://schemas.microsoft.com/office/drawing/2014/main" id="{E3E71E53-400E-081E-C772-61A1DA68CEA3}"/>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2011</a:t>
              </a:r>
            </a:p>
          </p:txBody>
        </p:sp>
      </p:grpSp>
      <p:grpSp>
        <p:nvGrpSpPr>
          <p:cNvPr id="57" name="Group 56">
            <a:extLst>
              <a:ext uri="{FF2B5EF4-FFF2-40B4-BE49-F238E27FC236}">
                <a16:creationId xmlns:a16="http://schemas.microsoft.com/office/drawing/2014/main" id="{2FD22891-BE50-F7EE-0655-CCDF991ED7D5}"/>
              </a:ext>
            </a:extLst>
          </p:cNvPr>
          <p:cNvGrpSpPr/>
          <p:nvPr/>
        </p:nvGrpSpPr>
        <p:grpSpPr>
          <a:xfrm>
            <a:off x="3514546" y="3176253"/>
            <a:ext cx="626920" cy="626920"/>
            <a:chOff x="690321" y="3085391"/>
            <a:chExt cx="626920" cy="626920"/>
          </a:xfrm>
        </p:grpSpPr>
        <p:grpSp>
          <p:nvGrpSpPr>
            <p:cNvPr id="58" name="Group 57">
              <a:extLst>
                <a:ext uri="{FF2B5EF4-FFF2-40B4-BE49-F238E27FC236}">
                  <a16:creationId xmlns:a16="http://schemas.microsoft.com/office/drawing/2014/main" id="{002D20D9-3B2D-1186-81EA-F179500A4C53}"/>
                </a:ext>
              </a:extLst>
            </p:cNvPr>
            <p:cNvGrpSpPr/>
            <p:nvPr/>
          </p:nvGrpSpPr>
          <p:grpSpPr>
            <a:xfrm>
              <a:off x="690321" y="3085391"/>
              <a:ext cx="626920" cy="626920"/>
              <a:chOff x="356474" y="1279757"/>
              <a:chExt cx="1049261" cy="1049260"/>
            </a:xfrm>
            <a:effectLst/>
          </p:grpSpPr>
          <p:sp>
            <p:nvSpPr>
              <p:cNvPr id="60" name="Oval 59">
                <a:extLst>
                  <a:ext uri="{FF2B5EF4-FFF2-40B4-BE49-F238E27FC236}">
                    <a16:creationId xmlns:a16="http://schemas.microsoft.com/office/drawing/2014/main" id="{C9BFBFC4-09CD-192B-7306-9E83EC43CD43}"/>
                  </a:ext>
                </a:extLst>
              </p:cNvPr>
              <p:cNvSpPr/>
              <p:nvPr/>
            </p:nvSpPr>
            <p:spPr>
              <a:xfrm>
                <a:off x="356474" y="1279757"/>
                <a:ext cx="1049261" cy="104926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61" name="Graphic 135">
                <a:extLst>
                  <a:ext uri="{FF2B5EF4-FFF2-40B4-BE49-F238E27FC236}">
                    <a16:creationId xmlns:a16="http://schemas.microsoft.com/office/drawing/2014/main" id="{0EA87CCA-5DC5-A33E-640E-9BCF34D4EB6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59" name="TextBox 58">
              <a:extLst>
                <a:ext uri="{FF2B5EF4-FFF2-40B4-BE49-F238E27FC236}">
                  <a16:creationId xmlns:a16="http://schemas.microsoft.com/office/drawing/2014/main" id="{0A1B99A7-F0F6-9EDE-B00E-39961C2FEAFB}"/>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2012</a:t>
              </a:r>
            </a:p>
          </p:txBody>
        </p:sp>
      </p:grpSp>
      <p:grpSp>
        <p:nvGrpSpPr>
          <p:cNvPr id="62" name="Group 61">
            <a:extLst>
              <a:ext uri="{FF2B5EF4-FFF2-40B4-BE49-F238E27FC236}">
                <a16:creationId xmlns:a16="http://schemas.microsoft.com/office/drawing/2014/main" id="{ADA6CFBA-CDD5-0AE9-C031-295E3FDE9EF7}"/>
              </a:ext>
            </a:extLst>
          </p:cNvPr>
          <p:cNvGrpSpPr/>
          <p:nvPr/>
        </p:nvGrpSpPr>
        <p:grpSpPr>
          <a:xfrm>
            <a:off x="4984779" y="3186491"/>
            <a:ext cx="626920" cy="626920"/>
            <a:chOff x="690321" y="3085391"/>
            <a:chExt cx="626920" cy="626920"/>
          </a:xfrm>
        </p:grpSpPr>
        <p:grpSp>
          <p:nvGrpSpPr>
            <p:cNvPr id="63" name="Group 62">
              <a:extLst>
                <a:ext uri="{FF2B5EF4-FFF2-40B4-BE49-F238E27FC236}">
                  <a16:creationId xmlns:a16="http://schemas.microsoft.com/office/drawing/2014/main" id="{30670FA8-AF99-1879-7DBF-BDF738B56A02}"/>
                </a:ext>
              </a:extLst>
            </p:cNvPr>
            <p:cNvGrpSpPr/>
            <p:nvPr/>
          </p:nvGrpSpPr>
          <p:grpSpPr>
            <a:xfrm>
              <a:off x="690321" y="3085391"/>
              <a:ext cx="626920" cy="626920"/>
              <a:chOff x="356474" y="1279757"/>
              <a:chExt cx="1049261" cy="1049260"/>
            </a:xfrm>
            <a:effectLst/>
          </p:grpSpPr>
          <p:sp>
            <p:nvSpPr>
              <p:cNvPr id="65" name="Oval 64">
                <a:extLst>
                  <a:ext uri="{FF2B5EF4-FFF2-40B4-BE49-F238E27FC236}">
                    <a16:creationId xmlns:a16="http://schemas.microsoft.com/office/drawing/2014/main" id="{7BB02359-56A0-3FD9-C729-54619E74C37B}"/>
                  </a:ext>
                </a:extLst>
              </p:cNvPr>
              <p:cNvSpPr/>
              <p:nvPr/>
            </p:nvSpPr>
            <p:spPr>
              <a:xfrm>
                <a:off x="356474" y="1279757"/>
                <a:ext cx="1049261" cy="104926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66" name="Graphic 140">
                <a:extLst>
                  <a:ext uri="{FF2B5EF4-FFF2-40B4-BE49-F238E27FC236}">
                    <a16:creationId xmlns:a16="http://schemas.microsoft.com/office/drawing/2014/main" id="{C4659CA5-58A3-2B98-51CF-2C10AA1F230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64" name="TextBox 63">
              <a:extLst>
                <a:ext uri="{FF2B5EF4-FFF2-40B4-BE49-F238E27FC236}">
                  <a16:creationId xmlns:a16="http://schemas.microsoft.com/office/drawing/2014/main" id="{91EB1880-8518-06E5-76E9-90163625CD63}"/>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2013</a:t>
              </a:r>
            </a:p>
          </p:txBody>
        </p:sp>
      </p:grpSp>
      <p:grpSp>
        <p:nvGrpSpPr>
          <p:cNvPr id="67" name="Group 66">
            <a:extLst>
              <a:ext uri="{FF2B5EF4-FFF2-40B4-BE49-F238E27FC236}">
                <a16:creationId xmlns:a16="http://schemas.microsoft.com/office/drawing/2014/main" id="{53EA1102-6185-55E7-CC3D-C342FCF8910F}"/>
              </a:ext>
            </a:extLst>
          </p:cNvPr>
          <p:cNvGrpSpPr/>
          <p:nvPr/>
        </p:nvGrpSpPr>
        <p:grpSpPr>
          <a:xfrm>
            <a:off x="6339639" y="3178718"/>
            <a:ext cx="626920" cy="626920"/>
            <a:chOff x="690321" y="3085391"/>
            <a:chExt cx="626920" cy="626920"/>
          </a:xfrm>
        </p:grpSpPr>
        <p:grpSp>
          <p:nvGrpSpPr>
            <p:cNvPr id="68" name="Group 67">
              <a:extLst>
                <a:ext uri="{FF2B5EF4-FFF2-40B4-BE49-F238E27FC236}">
                  <a16:creationId xmlns:a16="http://schemas.microsoft.com/office/drawing/2014/main" id="{E40E3940-490F-50EB-95E9-57F156BCC87C}"/>
                </a:ext>
              </a:extLst>
            </p:cNvPr>
            <p:cNvGrpSpPr/>
            <p:nvPr/>
          </p:nvGrpSpPr>
          <p:grpSpPr>
            <a:xfrm>
              <a:off x="690321" y="3085391"/>
              <a:ext cx="626920" cy="626920"/>
              <a:chOff x="356474" y="1279757"/>
              <a:chExt cx="1049261" cy="1049260"/>
            </a:xfrm>
            <a:effectLst/>
          </p:grpSpPr>
          <p:sp>
            <p:nvSpPr>
              <p:cNvPr id="70" name="Oval 69">
                <a:extLst>
                  <a:ext uri="{FF2B5EF4-FFF2-40B4-BE49-F238E27FC236}">
                    <a16:creationId xmlns:a16="http://schemas.microsoft.com/office/drawing/2014/main" id="{65F3B5FF-69C6-23A2-C76D-FE96C4BAA76D}"/>
                  </a:ext>
                </a:extLst>
              </p:cNvPr>
              <p:cNvSpPr/>
              <p:nvPr/>
            </p:nvSpPr>
            <p:spPr>
              <a:xfrm>
                <a:off x="356474" y="1279757"/>
                <a:ext cx="1049261" cy="104926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71" name="Graphic 145">
                <a:extLst>
                  <a:ext uri="{FF2B5EF4-FFF2-40B4-BE49-F238E27FC236}">
                    <a16:creationId xmlns:a16="http://schemas.microsoft.com/office/drawing/2014/main" id="{65E158B2-FFB2-41E2-1218-10948B528E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69" name="TextBox 68">
              <a:extLst>
                <a:ext uri="{FF2B5EF4-FFF2-40B4-BE49-F238E27FC236}">
                  <a16:creationId xmlns:a16="http://schemas.microsoft.com/office/drawing/2014/main" id="{47029CDB-E674-2F31-F14E-B125FAE61D4C}"/>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2014</a:t>
              </a:r>
            </a:p>
          </p:txBody>
        </p:sp>
      </p:grpSp>
      <p:grpSp>
        <p:nvGrpSpPr>
          <p:cNvPr id="72" name="Group 71">
            <a:extLst>
              <a:ext uri="{FF2B5EF4-FFF2-40B4-BE49-F238E27FC236}">
                <a16:creationId xmlns:a16="http://schemas.microsoft.com/office/drawing/2014/main" id="{AF2E0334-56E4-A8E8-5F11-539D8ADABA93}"/>
              </a:ext>
            </a:extLst>
          </p:cNvPr>
          <p:cNvGrpSpPr/>
          <p:nvPr/>
        </p:nvGrpSpPr>
        <p:grpSpPr>
          <a:xfrm>
            <a:off x="7757553" y="3180679"/>
            <a:ext cx="626920" cy="626920"/>
            <a:chOff x="690321" y="3085391"/>
            <a:chExt cx="626920" cy="626920"/>
          </a:xfrm>
        </p:grpSpPr>
        <p:grpSp>
          <p:nvGrpSpPr>
            <p:cNvPr id="73" name="Group 72">
              <a:extLst>
                <a:ext uri="{FF2B5EF4-FFF2-40B4-BE49-F238E27FC236}">
                  <a16:creationId xmlns:a16="http://schemas.microsoft.com/office/drawing/2014/main" id="{9BF04D2A-42CA-547E-AAB1-42ED5A7E9D08}"/>
                </a:ext>
              </a:extLst>
            </p:cNvPr>
            <p:cNvGrpSpPr/>
            <p:nvPr/>
          </p:nvGrpSpPr>
          <p:grpSpPr>
            <a:xfrm>
              <a:off x="690321" y="3085391"/>
              <a:ext cx="626920" cy="626920"/>
              <a:chOff x="356474" y="1279757"/>
              <a:chExt cx="1049261" cy="1049260"/>
            </a:xfrm>
            <a:effectLst/>
          </p:grpSpPr>
          <p:sp>
            <p:nvSpPr>
              <p:cNvPr id="75" name="Oval 74">
                <a:extLst>
                  <a:ext uri="{FF2B5EF4-FFF2-40B4-BE49-F238E27FC236}">
                    <a16:creationId xmlns:a16="http://schemas.microsoft.com/office/drawing/2014/main" id="{D3262B4B-750A-F807-A46C-4043A5547AEB}"/>
                  </a:ext>
                </a:extLst>
              </p:cNvPr>
              <p:cNvSpPr/>
              <p:nvPr/>
            </p:nvSpPr>
            <p:spPr>
              <a:xfrm>
                <a:off x="356474" y="1279757"/>
                <a:ext cx="1049261" cy="104926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76" name="Graphic 150">
                <a:extLst>
                  <a:ext uri="{FF2B5EF4-FFF2-40B4-BE49-F238E27FC236}">
                    <a16:creationId xmlns:a16="http://schemas.microsoft.com/office/drawing/2014/main" id="{0FD9F5BE-4915-B7AE-885E-B9B3742F66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74" name="TextBox 73">
              <a:extLst>
                <a:ext uri="{FF2B5EF4-FFF2-40B4-BE49-F238E27FC236}">
                  <a16:creationId xmlns:a16="http://schemas.microsoft.com/office/drawing/2014/main" id="{7EFB47F9-9250-25DE-23A4-96EFBB819783}"/>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2015</a:t>
              </a:r>
            </a:p>
          </p:txBody>
        </p:sp>
      </p:grpSp>
      <p:grpSp>
        <p:nvGrpSpPr>
          <p:cNvPr id="77" name="Group 76">
            <a:extLst>
              <a:ext uri="{FF2B5EF4-FFF2-40B4-BE49-F238E27FC236}">
                <a16:creationId xmlns:a16="http://schemas.microsoft.com/office/drawing/2014/main" id="{D3233778-DF7C-59D9-24A1-187D5B716CC2}"/>
              </a:ext>
            </a:extLst>
          </p:cNvPr>
          <p:cNvGrpSpPr/>
          <p:nvPr/>
        </p:nvGrpSpPr>
        <p:grpSpPr>
          <a:xfrm>
            <a:off x="9191213" y="3169344"/>
            <a:ext cx="626920" cy="626920"/>
            <a:chOff x="690321" y="3085391"/>
            <a:chExt cx="626920" cy="626920"/>
          </a:xfrm>
        </p:grpSpPr>
        <p:grpSp>
          <p:nvGrpSpPr>
            <p:cNvPr id="78" name="Group 77">
              <a:extLst>
                <a:ext uri="{FF2B5EF4-FFF2-40B4-BE49-F238E27FC236}">
                  <a16:creationId xmlns:a16="http://schemas.microsoft.com/office/drawing/2014/main" id="{0E54338B-6415-CDEF-82E9-378DCA938D77}"/>
                </a:ext>
              </a:extLst>
            </p:cNvPr>
            <p:cNvGrpSpPr/>
            <p:nvPr/>
          </p:nvGrpSpPr>
          <p:grpSpPr>
            <a:xfrm>
              <a:off x="690321" y="3085391"/>
              <a:ext cx="626920" cy="626920"/>
              <a:chOff x="356474" y="1279757"/>
              <a:chExt cx="1049261" cy="1049260"/>
            </a:xfrm>
            <a:effectLst/>
          </p:grpSpPr>
          <p:sp>
            <p:nvSpPr>
              <p:cNvPr id="80" name="Oval 79">
                <a:extLst>
                  <a:ext uri="{FF2B5EF4-FFF2-40B4-BE49-F238E27FC236}">
                    <a16:creationId xmlns:a16="http://schemas.microsoft.com/office/drawing/2014/main" id="{AB932FFF-0ECE-9670-36AE-6CB98B0E448C}"/>
                  </a:ext>
                </a:extLst>
              </p:cNvPr>
              <p:cNvSpPr/>
              <p:nvPr/>
            </p:nvSpPr>
            <p:spPr>
              <a:xfrm>
                <a:off x="356474" y="1279757"/>
                <a:ext cx="1049261" cy="104926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81" name="Graphic 155">
                <a:extLst>
                  <a:ext uri="{FF2B5EF4-FFF2-40B4-BE49-F238E27FC236}">
                    <a16:creationId xmlns:a16="http://schemas.microsoft.com/office/drawing/2014/main" id="{0195A61C-CC36-3B50-1E1D-450E4CEEEB7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79" name="TextBox 78">
              <a:extLst>
                <a:ext uri="{FF2B5EF4-FFF2-40B4-BE49-F238E27FC236}">
                  <a16:creationId xmlns:a16="http://schemas.microsoft.com/office/drawing/2014/main" id="{E4409DDC-4332-026E-11C4-A688D77206B4}"/>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2016</a:t>
              </a:r>
            </a:p>
          </p:txBody>
        </p:sp>
      </p:grpSp>
      <p:grpSp>
        <p:nvGrpSpPr>
          <p:cNvPr id="82" name="Group 81">
            <a:extLst>
              <a:ext uri="{FF2B5EF4-FFF2-40B4-BE49-F238E27FC236}">
                <a16:creationId xmlns:a16="http://schemas.microsoft.com/office/drawing/2014/main" id="{41B4BF2C-84FF-1F54-8971-F304F3176F10}"/>
              </a:ext>
            </a:extLst>
          </p:cNvPr>
          <p:cNvGrpSpPr/>
          <p:nvPr/>
        </p:nvGrpSpPr>
        <p:grpSpPr>
          <a:xfrm>
            <a:off x="10525717" y="3159950"/>
            <a:ext cx="626920" cy="626920"/>
            <a:chOff x="690321" y="3085391"/>
            <a:chExt cx="626920" cy="626920"/>
          </a:xfrm>
        </p:grpSpPr>
        <p:grpSp>
          <p:nvGrpSpPr>
            <p:cNvPr id="83" name="Group 82">
              <a:extLst>
                <a:ext uri="{FF2B5EF4-FFF2-40B4-BE49-F238E27FC236}">
                  <a16:creationId xmlns:a16="http://schemas.microsoft.com/office/drawing/2014/main" id="{329EAB50-90F6-9414-2445-CB2089513CB5}"/>
                </a:ext>
              </a:extLst>
            </p:cNvPr>
            <p:cNvGrpSpPr/>
            <p:nvPr/>
          </p:nvGrpSpPr>
          <p:grpSpPr>
            <a:xfrm>
              <a:off x="690321" y="3085391"/>
              <a:ext cx="626920" cy="626920"/>
              <a:chOff x="356474" y="1279757"/>
              <a:chExt cx="1049261" cy="1049260"/>
            </a:xfrm>
            <a:effectLst/>
          </p:grpSpPr>
          <p:sp>
            <p:nvSpPr>
              <p:cNvPr id="85" name="Oval 84">
                <a:extLst>
                  <a:ext uri="{FF2B5EF4-FFF2-40B4-BE49-F238E27FC236}">
                    <a16:creationId xmlns:a16="http://schemas.microsoft.com/office/drawing/2014/main" id="{0F7C8AF5-E624-842A-B9F7-A4F5301585CA}"/>
                  </a:ext>
                </a:extLst>
              </p:cNvPr>
              <p:cNvSpPr/>
              <p:nvPr/>
            </p:nvSpPr>
            <p:spPr>
              <a:xfrm>
                <a:off x="356474" y="1279757"/>
                <a:ext cx="1049261" cy="104926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86" name="Graphic 160">
                <a:extLst>
                  <a:ext uri="{FF2B5EF4-FFF2-40B4-BE49-F238E27FC236}">
                    <a16:creationId xmlns:a16="http://schemas.microsoft.com/office/drawing/2014/main" id="{90EC1C68-8AE2-F0E2-00C7-BD860C1676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84" name="TextBox 83">
              <a:extLst>
                <a:ext uri="{FF2B5EF4-FFF2-40B4-BE49-F238E27FC236}">
                  <a16:creationId xmlns:a16="http://schemas.microsoft.com/office/drawing/2014/main" id="{803A67C0-42EC-1300-9CB3-2AF7AC01501C}"/>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2017</a:t>
              </a:r>
            </a:p>
          </p:txBody>
        </p:sp>
      </p:grpSp>
    </p:spTree>
    <p:extLst>
      <p:ext uri="{BB962C8B-B14F-4D97-AF65-F5344CB8AC3E}">
        <p14:creationId xmlns:p14="http://schemas.microsoft.com/office/powerpoint/2010/main" val="199624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12  </a:t>
            </a:r>
          </a:p>
        </p:txBody>
      </p:sp>
      <p:cxnSp>
        <p:nvCxnSpPr>
          <p:cNvPr id="87" name="Straight Connector 86">
            <a:extLst>
              <a:ext uri="{FF2B5EF4-FFF2-40B4-BE49-F238E27FC236}">
                <a16:creationId xmlns:a16="http://schemas.microsoft.com/office/drawing/2014/main" id="{83E373EB-15E9-48C1-1D6A-EF8C2CA147BC}"/>
              </a:ext>
            </a:extLst>
          </p:cNvPr>
          <p:cNvCxnSpPr/>
          <p:nvPr/>
        </p:nvCxnSpPr>
        <p:spPr>
          <a:xfrm>
            <a:off x="9525939" y="3751281"/>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554EF6D7-9A6E-6C96-A546-D1DD4B69BBA6}"/>
              </a:ext>
            </a:extLst>
          </p:cNvPr>
          <p:cNvCxnSpPr/>
          <p:nvPr/>
        </p:nvCxnSpPr>
        <p:spPr>
          <a:xfrm>
            <a:off x="3841515" y="3751282"/>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10F919AA-2A93-AA57-8766-E2F494F004EC}"/>
              </a:ext>
            </a:extLst>
          </p:cNvPr>
          <p:cNvCxnSpPr/>
          <p:nvPr/>
        </p:nvCxnSpPr>
        <p:spPr>
          <a:xfrm>
            <a:off x="6674365" y="3761118"/>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id="{7FA9B46F-4D60-9450-6268-E75DCE95C264}"/>
              </a:ext>
            </a:extLst>
          </p:cNvPr>
          <p:cNvGrpSpPr/>
          <p:nvPr/>
        </p:nvGrpSpPr>
        <p:grpSpPr>
          <a:xfrm>
            <a:off x="8667882" y="4450221"/>
            <a:ext cx="1835533" cy="1598992"/>
            <a:chOff x="264160" y="4185107"/>
            <a:chExt cx="1872329" cy="1809146"/>
          </a:xfrm>
        </p:grpSpPr>
        <p:sp>
          <p:nvSpPr>
            <p:cNvPr id="91" name="Rectangle: Rounded Corners 184">
              <a:extLst>
                <a:ext uri="{FF2B5EF4-FFF2-40B4-BE49-F238E27FC236}">
                  <a16:creationId xmlns:a16="http://schemas.microsoft.com/office/drawing/2014/main" id="{066F7A1B-54FB-4968-674E-98D5789F4980}"/>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2" name="Rectangle: Rounded Corners 185">
              <a:extLst>
                <a:ext uri="{FF2B5EF4-FFF2-40B4-BE49-F238E27FC236}">
                  <a16:creationId xmlns:a16="http://schemas.microsoft.com/office/drawing/2014/main" id="{D359AE86-BBEE-0320-CE77-F9996DBD4CB4}"/>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grpSp>
        <p:nvGrpSpPr>
          <p:cNvPr id="93" name="Group 92">
            <a:extLst>
              <a:ext uri="{FF2B5EF4-FFF2-40B4-BE49-F238E27FC236}">
                <a16:creationId xmlns:a16="http://schemas.microsoft.com/office/drawing/2014/main" id="{9752F3B1-3078-CCC2-11F9-B364A4C858CD}"/>
              </a:ext>
            </a:extLst>
          </p:cNvPr>
          <p:cNvGrpSpPr/>
          <p:nvPr/>
        </p:nvGrpSpPr>
        <p:grpSpPr>
          <a:xfrm>
            <a:off x="5723659" y="4450221"/>
            <a:ext cx="1835533" cy="1598992"/>
            <a:chOff x="264160" y="4185107"/>
            <a:chExt cx="1872329" cy="1809146"/>
          </a:xfrm>
        </p:grpSpPr>
        <p:sp>
          <p:nvSpPr>
            <p:cNvPr id="94" name="Rectangle: Rounded Corners 181">
              <a:extLst>
                <a:ext uri="{FF2B5EF4-FFF2-40B4-BE49-F238E27FC236}">
                  <a16:creationId xmlns:a16="http://schemas.microsoft.com/office/drawing/2014/main" id="{1C2A8117-7B9D-D3BA-AE78-2074E7FA295A}"/>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5" name="Rectangle: Rounded Corners 182">
              <a:extLst>
                <a:ext uri="{FF2B5EF4-FFF2-40B4-BE49-F238E27FC236}">
                  <a16:creationId xmlns:a16="http://schemas.microsoft.com/office/drawing/2014/main" id="{FDFF5820-82EA-7E67-17A2-86B59E79D94B}"/>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grpSp>
        <p:nvGrpSpPr>
          <p:cNvPr id="96" name="Group 95">
            <a:extLst>
              <a:ext uri="{FF2B5EF4-FFF2-40B4-BE49-F238E27FC236}">
                <a16:creationId xmlns:a16="http://schemas.microsoft.com/office/drawing/2014/main" id="{FF5A663E-B077-3942-F918-D434BDB44EF1}"/>
              </a:ext>
            </a:extLst>
          </p:cNvPr>
          <p:cNvGrpSpPr/>
          <p:nvPr/>
        </p:nvGrpSpPr>
        <p:grpSpPr>
          <a:xfrm>
            <a:off x="2860576" y="4450221"/>
            <a:ext cx="1835533" cy="1598992"/>
            <a:chOff x="264160" y="4185107"/>
            <a:chExt cx="1872329" cy="1809146"/>
          </a:xfrm>
        </p:grpSpPr>
        <p:sp>
          <p:nvSpPr>
            <p:cNvPr id="97" name="Rectangle: Rounded Corners 178">
              <a:extLst>
                <a:ext uri="{FF2B5EF4-FFF2-40B4-BE49-F238E27FC236}">
                  <a16:creationId xmlns:a16="http://schemas.microsoft.com/office/drawing/2014/main" id="{7C3570E6-06A9-C6F2-81E7-C607B7065646}"/>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8" name="Rectangle: Rounded Corners 179">
              <a:extLst>
                <a:ext uri="{FF2B5EF4-FFF2-40B4-BE49-F238E27FC236}">
                  <a16:creationId xmlns:a16="http://schemas.microsoft.com/office/drawing/2014/main" id="{576DA76F-4919-FCCB-41AF-47605FEC828F}"/>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grpSp>
        <p:nvGrpSpPr>
          <p:cNvPr id="99" name="Group 98">
            <a:extLst>
              <a:ext uri="{FF2B5EF4-FFF2-40B4-BE49-F238E27FC236}">
                <a16:creationId xmlns:a16="http://schemas.microsoft.com/office/drawing/2014/main" id="{687C87EA-6FA1-287C-8BC2-100CEC1F04B4}"/>
              </a:ext>
            </a:extLst>
          </p:cNvPr>
          <p:cNvGrpSpPr/>
          <p:nvPr/>
        </p:nvGrpSpPr>
        <p:grpSpPr>
          <a:xfrm>
            <a:off x="178736" y="4428414"/>
            <a:ext cx="1835533" cy="1598992"/>
            <a:chOff x="264160" y="4185107"/>
            <a:chExt cx="1872329" cy="1809146"/>
          </a:xfrm>
        </p:grpSpPr>
        <p:sp>
          <p:nvSpPr>
            <p:cNvPr id="100" name="Rectangle: Rounded Corners 175">
              <a:extLst>
                <a:ext uri="{FF2B5EF4-FFF2-40B4-BE49-F238E27FC236}">
                  <a16:creationId xmlns:a16="http://schemas.microsoft.com/office/drawing/2014/main" id="{F2765A76-6EAC-7C61-1F4F-4E7126D38895}"/>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1" name="Rectangle: Rounded Corners 176">
              <a:extLst>
                <a:ext uri="{FF2B5EF4-FFF2-40B4-BE49-F238E27FC236}">
                  <a16:creationId xmlns:a16="http://schemas.microsoft.com/office/drawing/2014/main" id="{4B6B3179-DCF6-8CC9-8002-72B399C54E6A}"/>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cxnSp>
        <p:nvCxnSpPr>
          <p:cNvPr id="102" name="Straight Connector 101">
            <a:extLst>
              <a:ext uri="{FF2B5EF4-FFF2-40B4-BE49-F238E27FC236}">
                <a16:creationId xmlns:a16="http://schemas.microsoft.com/office/drawing/2014/main" id="{07D4E25F-0662-DB66-5224-8BC81A7B8361}"/>
              </a:ext>
            </a:extLst>
          </p:cNvPr>
          <p:cNvCxnSpPr/>
          <p:nvPr/>
        </p:nvCxnSpPr>
        <p:spPr>
          <a:xfrm>
            <a:off x="10848023" y="2516589"/>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F4352FA7-F81D-5509-DEF3-CCEC49438D56}"/>
              </a:ext>
            </a:extLst>
          </p:cNvPr>
          <p:cNvCxnSpPr/>
          <p:nvPr/>
        </p:nvCxnSpPr>
        <p:spPr>
          <a:xfrm>
            <a:off x="5255342" y="2433210"/>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4AE48C4-44A9-D3CE-9127-722DDBB7E94C}"/>
              </a:ext>
            </a:extLst>
          </p:cNvPr>
          <p:cNvCxnSpPr/>
          <p:nvPr/>
        </p:nvCxnSpPr>
        <p:spPr>
          <a:xfrm>
            <a:off x="8071452" y="2383424"/>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grpSp>
        <p:nvGrpSpPr>
          <p:cNvPr id="105" name="Group 104">
            <a:extLst>
              <a:ext uri="{FF2B5EF4-FFF2-40B4-BE49-F238E27FC236}">
                <a16:creationId xmlns:a16="http://schemas.microsoft.com/office/drawing/2014/main" id="{162ABB62-28EE-1F5C-2ED0-F9BB6421BC0C}"/>
              </a:ext>
            </a:extLst>
          </p:cNvPr>
          <p:cNvGrpSpPr/>
          <p:nvPr/>
        </p:nvGrpSpPr>
        <p:grpSpPr>
          <a:xfrm>
            <a:off x="4336049" y="1082811"/>
            <a:ext cx="1835533" cy="1598992"/>
            <a:chOff x="264160" y="4185107"/>
            <a:chExt cx="1872329" cy="1809146"/>
          </a:xfrm>
        </p:grpSpPr>
        <p:sp>
          <p:nvSpPr>
            <p:cNvPr id="106" name="Rectangle: Rounded Corners 166">
              <a:extLst>
                <a:ext uri="{FF2B5EF4-FFF2-40B4-BE49-F238E27FC236}">
                  <a16:creationId xmlns:a16="http://schemas.microsoft.com/office/drawing/2014/main" id="{CA06A952-0EDB-33C6-9E51-38C72F0F8047}"/>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7" name="Rectangle: Rounded Corners 167">
              <a:extLst>
                <a:ext uri="{FF2B5EF4-FFF2-40B4-BE49-F238E27FC236}">
                  <a16:creationId xmlns:a16="http://schemas.microsoft.com/office/drawing/2014/main" id="{C7CB75BB-44C8-3124-943B-AD449E633D4C}"/>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grpSp>
        <p:nvGrpSpPr>
          <p:cNvPr id="108" name="Group 107">
            <a:extLst>
              <a:ext uri="{FF2B5EF4-FFF2-40B4-BE49-F238E27FC236}">
                <a16:creationId xmlns:a16="http://schemas.microsoft.com/office/drawing/2014/main" id="{8C5F6D51-F7E7-5B27-486F-01E86EF7C1AD}"/>
              </a:ext>
            </a:extLst>
          </p:cNvPr>
          <p:cNvGrpSpPr/>
          <p:nvPr/>
        </p:nvGrpSpPr>
        <p:grpSpPr>
          <a:xfrm>
            <a:off x="7092396" y="1095956"/>
            <a:ext cx="1835533" cy="1598992"/>
            <a:chOff x="264160" y="4185107"/>
            <a:chExt cx="1872329" cy="1809146"/>
          </a:xfrm>
        </p:grpSpPr>
        <p:sp>
          <p:nvSpPr>
            <p:cNvPr id="109" name="Rectangle: Rounded Corners 169">
              <a:extLst>
                <a:ext uri="{FF2B5EF4-FFF2-40B4-BE49-F238E27FC236}">
                  <a16:creationId xmlns:a16="http://schemas.microsoft.com/office/drawing/2014/main" id="{278805C2-D654-E931-E5F4-56F2A394A205}"/>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0" name="Rectangle: Rounded Corners 170">
              <a:extLst>
                <a:ext uri="{FF2B5EF4-FFF2-40B4-BE49-F238E27FC236}">
                  <a16:creationId xmlns:a16="http://schemas.microsoft.com/office/drawing/2014/main" id="{53F2AD6C-5E4A-24DE-7364-C544242F190A}"/>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grpSp>
        <p:nvGrpSpPr>
          <p:cNvPr id="111" name="Group 110">
            <a:extLst>
              <a:ext uri="{FF2B5EF4-FFF2-40B4-BE49-F238E27FC236}">
                <a16:creationId xmlns:a16="http://schemas.microsoft.com/office/drawing/2014/main" id="{9CF4B07B-D4CF-728B-7C60-4283DB039A39}"/>
              </a:ext>
            </a:extLst>
          </p:cNvPr>
          <p:cNvGrpSpPr/>
          <p:nvPr/>
        </p:nvGrpSpPr>
        <p:grpSpPr>
          <a:xfrm>
            <a:off x="9929883" y="1101747"/>
            <a:ext cx="1835533" cy="1598992"/>
            <a:chOff x="264160" y="4185107"/>
            <a:chExt cx="1872329" cy="1809146"/>
          </a:xfrm>
        </p:grpSpPr>
        <p:sp>
          <p:nvSpPr>
            <p:cNvPr id="112" name="Rectangle: Rounded Corners 172">
              <a:extLst>
                <a:ext uri="{FF2B5EF4-FFF2-40B4-BE49-F238E27FC236}">
                  <a16:creationId xmlns:a16="http://schemas.microsoft.com/office/drawing/2014/main" id="{153D7299-760C-C25C-DBAB-D6ABE76F7AE0}"/>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3" name="Rectangle: Rounded Corners 173">
              <a:extLst>
                <a:ext uri="{FF2B5EF4-FFF2-40B4-BE49-F238E27FC236}">
                  <a16:creationId xmlns:a16="http://schemas.microsoft.com/office/drawing/2014/main" id="{77ABCF3F-3929-05F2-6BDB-0F4C079E0ADE}"/>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cxnSp>
        <p:nvCxnSpPr>
          <p:cNvPr id="114" name="Straight Connector 113">
            <a:extLst>
              <a:ext uri="{FF2B5EF4-FFF2-40B4-BE49-F238E27FC236}">
                <a16:creationId xmlns:a16="http://schemas.microsoft.com/office/drawing/2014/main" id="{B02000A7-CBEF-275A-E095-DA99D6F92C5B}"/>
              </a:ext>
            </a:extLst>
          </p:cNvPr>
          <p:cNvCxnSpPr/>
          <p:nvPr/>
        </p:nvCxnSpPr>
        <p:spPr>
          <a:xfrm>
            <a:off x="1070590" y="3664864"/>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BCA2C31D-45EA-2877-2D9D-92D18EE321FC}"/>
              </a:ext>
            </a:extLst>
          </p:cNvPr>
          <p:cNvCxnSpPr/>
          <p:nvPr/>
        </p:nvCxnSpPr>
        <p:spPr>
          <a:xfrm>
            <a:off x="2509157" y="2439896"/>
            <a:ext cx="0" cy="728079"/>
          </a:xfrm>
          <a:prstGeom prst="line">
            <a:avLst/>
          </a:prstGeom>
          <a:ln w="15875">
            <a:gradFill>
              <a:gsLst>
                <a:gs pos="0">
                  <a:srgbClr val="00843B"/>
                </a:gs>
                <a:gs pos="100000">
                  <a:srgbClr val="A0BB31"/>
                </a:gs>
              </a:gsLst>
              <a:lin ang="5400000" scaled="1"/>
            </a:gradFill>
            <a:prstDash val="sysDash"/>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D4AABEE2-796C-97A5-523D-16A5AB540F90}"/>
              </a:ext>
            </a:extLst>
          </p:cNvPr>
          <p:cNvGrpSpPr/>
          <p:nvPr/>
        </p:nvGrpSpPr>
        <p:grpSpPr>
          <a:xfrm>
            <a:off x="1607874" y="1105284"/>
            <a:ext cx="1835533" cy="1598992"/>
            <a:chOff x="264160" y="4185107"/>
            <a:chExt cx="1872329" cy="1809146"/>
          </a:xfrm>
        </p:grpSpPr>
        <p:sp>
          <p:nvSpPr>
            <p:cNvPr id="117" name="Rectangle: Rounded Corners 99">
              <a:extLst>
                <a:ext uri="{FF2B5EF4-FFF2-40B4-BE49-F238E27FC236}">
                  <a16:creationId xmlns:a16="http://schemas.microsoft.com/office/drawing/2014/main" id="{8ACBB894-13F4-3E11-C9EC-E190BC61B187}"/>
                </a:ext>
              </a:extLst>
            </p:cNvPr>
            <p:cNvSpPr/>
            <p:nvPr/>
          </p:nvSpPr>
          <p:spPr>
            <a:xfrm>
              <a:off x="264160" y="4509008"/>
              <a:ext cx="568960" cy="1223087"/>
            </a:xfrm>
            <a:prstGeom prst="roundRect">
              <a:avLst/>
            </a:prstGeom>
            <a:gradFill>
              <a:gsLst>
                <a:gs pos="0">
                  <a:srgbClr val="00843B"/>
                </a:gs>
                <a:gs pos="100000">
                  <a:srgbClr val="A0BB31"/>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8" name="Rectangle: Rounded Corners 100">
              <a:extLst>
                <a:ext uri="{FF2B5EF4-FFF2-40B4-BE49-F238E27FC236}">
                  <a16:creationId xmlns:a16="http://schemas.microsoft.com/office/drawing/2014/main" id="{8F16AF0C-C6E0-A1C9-2F5C-3F036333C9AF}"/>
                </a:ext>
              </a:extLst>
            </p:cNvPr>
            <p:cNvSpPr/>
            <p:nvPr/>
          </p:nvSpPr>
          <p:spPr>
            <a:xfrm>
              <a:off x="346927" y="4185107"/>
              <a:ext cx="1789562" cy="1809146"/>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algn="ctr"/>
              <a:endParaRPr lang="en-IN"/>
            </a:p>
          </p:txBody>
        </p:sp>
      </p:grpSp>
      <p:sp>
        <p:nvSpPr>
          <p:cNvPr id="119" name="Rectangle 118">
            <a:extLst>
              <a:ext uri="{FF2B5EF4-FFF2-40B4-BE49-F238E27FC236}">
                <a16:creationId xmlns:a16="http://schemas.microsoft.com/office/drawing/2014/main" id="{B6E15FFF-D832-20D9-9897-94710725F86D}"/>
              </a:ext>
            </a:extLst>
          </p:cNvPr>
          <p:cNvSpPr/>
          <p:nvPr/>
        </p:nvSpPr>
        <p:spPr>
          <a:xfrm>
            <a:off x="0" y="3099105"/>
            <a:ext cx="12192000" cy="835543"/>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0" name="TextBox 119">
            <a:extLst>
              <a:ext uri="{FF2B5EF4-FFF2-40B4-BE49-F238E27FC236}">
                <a16:creationId xmlns:a16="http://schemas.microsoft.com/office/drawing/2014/main" id="{7C1A7A29-2346-5B74-B518-A5F6AB18F609}"/>
              </a:ext>
            </a:extLst>
          </p:cNvPr>
          <p:cNvSpPr txBox="1"/>
          <p:nvPr/>
        </p:nvSpPr>
        <p:spPr>
          <a:xfrm>
            <a:off x="2629189" y="136788"/>
            <a:ext cx="6728460" cy="523220"/>
          </a:xfrm>
          <a:prstGeom prst="rect">
            <a:avLst/>
          </a:prstGeom>
          <a:noFill/>
        </p:spPr>
        <p:txBody>
          <a:bodyPr wrap="square" rtlCol="0">
            <a:spAutoFit/>
          </a:bodyPr>
          <a:lstStyle/>
          <a:p>
            <a:pPr algn="ctr"/>
            <a:r>
              <a:rPr lang="en-IN" sz="2800" b="1" dirty="0">
                <a:latin typeface="Cambria" panose="02040503050406030204" pitchFamily="18" charset="0"/>
                <a:ea typeface="Cambria" panose="02040503050406030204" pitchFamily="18" charset="0"/>
              </a:rPr>
              <a:t>Infra Advisors </a:t>
            </a:r>
            <a:r>
              <a:rPr lang="en-IN" sz="2800" b="1" dirty="0">
                <a:solidFill>
                  <a:srgbClr val="00843B"/>
                </a:solidFill>
                <a:latin typeface="Cambria" panose="02040503050406030204" pitchFamily="18" charset="0"/>
                <a:ea typeface="Cambria" panose="02040503050406030204" pitchFamily="18" charset="0"/>
              </a:rPr>
              <a:t>Business Trajectory</a:t>
            </a:r>
          </a:p>
        </p:txBody>
      </p:sp>
      <p:cxnSp>
        <p:nvCxnSpPr>
          <p:cNvPr id="121" name="Straight Connector 120">
            <a:extLst>
              <a:ext uri="{FF2B5EF4-FFF2-40B4-BE49-F238E27FC236}">
                <a16:creationId xmlns:a16="http://schemas.microsoft.com/office/drawing/2014/main" id="{4B6053D6-2912-AEE8-AFE7-48B69C24AB80}"/>
              </a:ext>
            </a:extLst>
          </p:cNvPr>
          <p:cNvCxnSpPr/>
          <p:nvPr/>
        </p:nvCxnSpPr>
        <p:spPr>
          <a:xfrm>
            <a:off x="17408" y="3520370"/>
            <a:ext cx="12192000" cy="0"/>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22" name="Group 121">
            <a:extLst>
              <a:ext uri="{FF2B5EF4-FFF2-40B4-BE49-F238E27FC236}">
                <a16:creationId xmlns:a16="http://schemas.microsoft.com/office/drawing/2014/main" id="{FA4E548C-52D2-897E-694E-68C4F34645BF}"/>
              </a:ext>
            </a:extLst>
          </p:cNvPr>
          <p:cNvGrpSpPr/>
          <p:nvPr/>
        </p:nvGrpSpPr>
        <p:grpSpPr>
          <a:xfrm>
            <a:off x="735864" y="3195885"/>
            <a:ext cx="626920" cy="626920"/>
            <a:chOff x="690321" y="3085390"/>
            <a:chExt cx="626920" cy="626920"/>
          </a:xfrm>
        </p:grpSpPr>
        <p:grpSp>
          <p:nvGrpSpPr>
            <p:cNvPr id="123" name="Group 122">
              <a:extLst>
                <a:ext uri="{FF2B5EF4-FFF2-40B4-BE49-F238E27FC236}">
                  <a16:creationId xmlns:a16="http://schemas.microsoft.com/office/drawing/2014/main" id="{E36CB4FC-D5B9-8FE7-2FAA-20ED2E679D87}"/>
                </a:ext>
              </a:extLst>
            </p:cNvPr>
            <p:cNvGrpSpPr/>
            <p:nvPr/>
          </p:nvGrpSpPr>
          <p:grpSpPr>
            <a:xfrm>
              <a:off x="690321" y="3085390"/>
              <a:ext cx="626920" cy="626920"/>
              <a:chOff x="356474" y="1279757"/>
              <a:chExt cx="1049261" cy="1049261"/>
            </a:xfrm>
            <a:effectLst/>
          </p:grpSpPr>
          <p:sp>
            <p:nvSpPr>
              <p:cNvPr id="125" name="Oval 124">
                <a:extLst>
                  <a:ext uri="{FF2B5EF4-FFF2-40B4-BE49-F238E27FC236}">
                    <a16:creationId xmlns:a16="http://schemas.microsoft.com/office/drawing/2014/main" id="{0DE5D4E1-5697-F529-21EC-C2CB2BF2E55C}"/>
                  </a:ext>
                </a:extLst>
              </p:cNvPr>
              <p:cNvSpPr/>
              <p:nvPr/>
            </p:nvSpPr>
            <p:spPr>
              <a:xfrm>
                <a:off x="356474" y="1279757"/>
                <a:ext cx="1049261" cy="1049261"/>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126" name="Graphic 72">
                <a:extLst>
                  <a:ext uri="{FF2B5EF4-FFF2-40B4-BE49-F238E27FC236}">
                    <a16:creationId xmlns:a16="http://schemas.microsoft.com/office/drawing/2014/main" id="{391FDBC1-C907-1BC8-F990-CCE6F98E944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124" name="TextBox 123">
              <a:extLst>
                <a:ext uri="{FF2B5EF4-FFF2-40B4-BE49-F238E27FC236}">
                  <a16:creationId xmlns:a16="http://schemas.microsoft.com/office/drawing/2014/main" id="{E8DE39E4-ACFA-7976-C61C-59BB2481E35B}"/>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2018</a:t>
              </a:r>
            </a:p>
          </p:txBody>
        </p:sp>
      </p:grpSp>
      <p:grpSp>
        <p:nvGrpSpPr>
          <p:cNvPr id="127" name="Group 126">
            <a:extLst>
              <a:ext uri="{FF2B5EF4-FFF2-40B4-BE49-F238E27FC236}">
                <a16:creationId xmlns:a16="http://schemas.microsoft.com/office/drawing/2014/main" id="{57D01D55-5375-48C1-B136-01A28495124C}"/>
              </a:ext>
            </a:extLst>
          </p:cNvPr>
          <p:cNvGrpSpPr/>
          <p:nvPr/>
        </p:nvGrpSpPr>
        <p:grpSpPr>
          <a:xfrm>
            <a:off x="2174431" y="3186491"/>
            <a:ext cx="626920" cy="626920"/>
            <a:chOff x="690321" y="3085390"/>
            <a:chExt cx="626920" cy="626920"/>
          </a:xfrm>
        </p:grpSpPr>
        <p:grpSp>
          <p:nvGrpSpPr>
            <p:cNvPr id="128" name="Group 127">
              <a:extLst>
                <a:ext uri="{FF2B5EF4-FFF2-40B4-BE49-F238E27FC236}">
                  <a16:creationId xmlns:a16="http://schemas.microsoft.com/office/drawing/2014/main" id="{70761779-1FF4-1590-939A-94AFA9BC63C9}"/>
                </a:ext>
              </a:extLst>
            </p:cNvPr>
            <p:cNvGrpSpPr/>
            <p:nvPr/>
          </p:nvGrpSpPr>
          <p:grpSpPr>
            <a:xfrm>
              <a:off x="690321" y="3085390"/>
              <a:ext cx="626920" cy="626920"/>
              <a:chOff x="356474" y="1279757"/>
              <a:chExt cx="1049261" cy="1049261"/>
            </a:xfrm>
            <a:effectLst/>
          </p:grpSpPr>
          <p:sp>
            <p:nvSpPr>
              <p:cNvPr id="130" name="Oval 129">
                <a:extLst>
                  <a:ext uri="{FF2B5EF4-FFF2-40B4-BE49-F238E27FC236}">
                    <a16:creationId xmlns:a16="http://schemas.microsoft.com/office/drawing/2014/main" id="{1EC61CC2-9FAB-7375-A824-7A706D983D6E}"/>
                  </a:ext>
                </a:extLst>
              </p:cNvPr>
              <p:cNvSpPr/>
              <p:nvPr/>
            </p:nvSpPr>
            <p:spPr>
              <a:xfrm>
                <a:off x="356474" y="1279757"/>
                <a:ext cx="1049261" cy="1049261"/>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131" name="Graphic 130">
                <a:extLst>
                  <a:ext uri="{FF2B5EF4-FFF2-40B4-BE49-F238E27FC236}">
                    <a16:creationId xmlns:a16="http://schemas.microsoft.com/office/drawing/2014/main" id="{905DFA13-9904-9559-8E6F-968D7CC068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129" name="TextBox 128">
              <a:extLst>
                <a:ext uri="{FF2B5EF4-FFF2-40B4-BE49-F238E27FC236}">
                  <a16:creationId xmlns:a16="http://schemas.microsoft.com/office/drawing/2014/main" id="{3E8E9323-F451-AB76-513E-D5084859EEBE}"/>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2019</a:t>
              </a:r>
            </a:p>
          </p:txBody>
        </p:sp>
      </p:grpSp>
      <p:grpSp>
        <p:nvGrpSpPr>
          <p:cNvPr id="132" name="Group 131">
            <a:extLst>
              <a:ext uri="{FF2B5EF4-FFF2-40B4-BE49-F238E27FC236}">
                <a16:creationId xmlns:a16="http://schemas.microsoft.com/office/drawing/2014/main" id="{51EF8C00-E487-4AF4-0A22-1C1C19CC75B5}"/>
              </a:ext>
            </a:extLst>
          </p:cNvPr>
          <p:cNvGrpSpPr/>
          <p:nvPr/>
        </p:nvGrpSpPr>
        <p:grpSpPr>
          <a:xfrm>
            <a:off x="3514546" y="3176253"/>
            <a:ext cx="626920" cy="626920"/>
            <a:chOff x="690321" y="3085391"/>
            <a:chExt cx="626920" cy="626920"/>
          </a:xfrm>
        </p:grpSpPr>
        <p:grpSp>
          <p:nvGrpSpPr>
            <p:cNvPr id="133" name="Group 132">
              <a:extLst>
                <a:ext uri="{FF2B5EF4-FFF2-40B4-BE49-F238E27FC236}">
                  <a16:creationId xmlns:a16="http://schemas.microsoft.com/office/drawing/2014/main" id="{920DF7B4-8AD9-F322-4AF9-F5C7DA797131}"/>
                </a:ext>
              </a:extLst>
            </p:cNvPr>
            <p:cNvGrpSpPr/>
            <p:nvPr/>
          </p:nvGrpSpPr>
          <p:grpSpPr>
            <a:xfrm>
              <a:off x="690321" y="3085391"/>
              <a:ext cx="626920" cy="626920"/>
              <a:chOff x="356474" y="1279757"/>
              <a:chExt cx="1049261" cy="1049260"/>
            </a:xfrm>
            <a:effectLst/>
          </p:grpSpPr>
          <p:sp>
            <p:nvSpPr>
              <p:cNvPr id="135" name="Oval 134">
                <a:extLst>
                  <a:ext uri="{FF2B5EF4-FFF2-40B4-BE49-F238E27FC236}">
                    <a16:creationId xmlns:a16="http://schemas.microsoft.com/office/drawing/2014/main" id="{D03F88C2-ED4E-5A11-2EF4-E77707375858}"/>
                  </a:ext>
                </a:extLst>
              </p:cNvPr>
              <p:cNvSpPr/>
              <p:nvPr/>
            </p:nvSpPr>
            <p:spPr>
              <a:xfrm>
                <a:off x="356474" y="1279757"/>
                <a:ext cx="1049261" cy="104926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136" name="Graphic 135">
                <a:extLst>
                  <a:ext uri="{FF2B5EF4-FFF2-40B4-BE49-F238E27FC236}">
                    <a16:creationId xmlns:a16="http://schemas.microsoft.com/office/drawing/2014/main" id="{42E90AE5-0128-AD50-A9CC-2C4FF7CAFAF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134" name="TextBox 133">
              <a:extLst>
                <a:ext uri="{FF2B5EF4-FFF2-40B4-BE49-F238E27FC236}">
                  <a16:creationId xmlns:a16="http://schemas.microsoft.com/office/drawing/2014/main" id="{64FE587C-7479-9C60-9D7B-D891252A53AD}"/>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2020</a:t>
              </a:r>
            </a:p>
          </p:txBody>
        </p:sp>
      </p:grpSp>
      <p:grpSp>
        <p:nvGrpSpPr>
          <p:cNvPr id="137" name="Group 136">
            <a:extLst>
              <a:ext uri="{FF2B5EF4-FFF2-40B4-BE49-F238E27FC236}">
                <a16:creationId xmlns:a16="http://schemas.microsoft.com/office/drawing/2014/main" id="{77412148-37CF-82C3-406F-018D6D2D635D}"/>
              </a:ext>
            </a:extLst>
          </p:cNvPr>
          <p:cNvGrpSpPr/>
          <p:nvPr/>
        </p:nvGrpSpPr>
        <p:grpSpPr>
          <a:xfrm>
            <a:off x="4984779" y="3186491"/>
            <a:ext cx="626920" cy="626920"/>
            <a:chOff x="690321" y="3085391"/>
            <a:chExt cx="626920" cy="626920"/>
          </a:xfrm>
        </p:grpSpPr>
        <p:grpSp>
          <p:nvGrpSpPr>
            <p:cNvPr id="138" name="Group 137">
              <a:extLst>
                <a:ext uri="{FF2B5EF4-FFF2-40B4-BE49-F238E27FC236}">
                  <a16:creationId xmlns:a16="http://schemas.microsoft.com/office/drawing/2014/main" id="{8D87F4DC-5A32-3593-BCC9-B8D5B36999C3}"/>
                </a:ext>
              </a:extLst>
            </p:cNvPr>
            <p:cNvGrpSpPr/>
            <p:nvPr/>
          </p:nvGrpSpPr>
          <p:grpSpPr>
            <a:xfrm>
              <a:off x="690321" y="3085391"/>
              <a:ext cx="626920" cy="626920"/>
              <a:chOff x="356474" y="1279757"/>
              <a:chExt cx="1049261" cy="1049260"/>
            </a:xfrm>
            <a:effectLst/>
          </p:grpSpPr>
          <p:sp>
            <p:nvSpPr>
              <p:cNvPr id="140" name="Oval 139">
                <a:extLst>
                  <a:ext uri="{FF2B5EF4-FFF2-40B4-BE49-F238E27FC236}">
                    <a16:creationId xmlns:a16="http://schemas.microsoft.com/office/drawing/2014/main" id="{A53D26FB-134C-838C-D676-ED871D0432D7}"/>
                  </a:ext>
                </a:extLst>
              </p:cNvPr>
              <p:cNvSpPr/>
              <p:nvPr/>
            </p:nvSpPr>
            <p:spPr>
              <a:xfrm>
                <a:off x="356474" y="1279757"/>
                <a:ext cx="1049261" cy="104926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141" name="Graphic 140">
                <a:extLst>
                  <a:ext uri="{FF2B5EF4-FFF2-40B4-BE49-F238E27FC236}">
                    <a16:creationId xmlns:a16="http://schemas.microsoft.com/office/drawing/2014/main" id="{4D8718E9-B6CB-C1EF-CA49-6B923471B6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139" name="TextBox 138">
              <a:extLst>
                <a:ext uri="{FF2B5EF4-FFF2-40B4-BE49-F238E27FC236}">
                  <a16:creationId xmlns:a16="http://schemas.microsoft.com/office/drawing/2014/main" id="{CBB8BCB2-0351-55E6-F449-7197CB341727}"/>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2021</a:t>
              </a:r>
            </a:p>
          </p:txBody>
        </p:sp>
      </p:grpSp>
      <p:grpSp>
        <p:nvGrpSpPr>
          <p:cNvPr id="142" name="Group 141">
            <a:extLst>
              <a:ext uri="{FF2B5EF4-FFF2-40B4-BE49-F238E27FC236}">
                <a16:creationId xmlns:a16="http://schemas.microsoft.com/office/drawing/2014/main" id="{23CD10A0-30F5-71E7-E8C6-5E6393DA37AE}"/>
              </a:ext>
            </a:extLst>
          </p:cNvPr>
          <p:cNvGrpSpPr/>
          <p:nvPr/>
        </p:nvGrpSpPr>
        <p:grpSpPr>
          <a:xfrm>
            <a:off x="6339639" y="3178718"/>
            <a:ext cx="626920" cy="626920"/>
            <a:chOff x="690321" y="3085391"/>
            <a:chExt cx="626920" cy="626920"/>
          </a:xfrm>
        </p:grpSpPr>
        <p:grpSp>
          <p:nvGrpSpPr>
            <p:cNvPr id="143" name="Group 142">
              <a:extLst>
                <a:ext uri="{FF2B5EF4-FFF2-40B4-BE49-F238E27FC236}">
                  <a16:creationId xmlns:a16="http://schemas.microsoft.com/office/drawing/2014/main" id="{911C04AC-D9D1-09B6-F2FD-70A1BE436BE5}"/>
                </a:ext>
              </a:extLst>
            </p:cNvPr>
            <p:cNvGrpSpPr/>
            <p:nvPr/>
          </p:nvGrpSpPr>
          <p:grpSpPr>
            <a:xfrm>
              <a:off x="690321" y="3085391"/>
              <a:ext cx="626920" cy="626920"/>
              <a:chOff x="356474" y="1279757"/>
              <a:chExt cx="1049261" cy="1049260"/>
            </a:xfrm>
            <a:effectLst/>
          </p:grpSpPr>
          <p:sp>
            <p:nvSpPr>
              <p:cNvPr id="145" name="Oval 144">
                <a:extLst>
                  <a:ext uri="{FF2B5EF4-FFF2-40B4-BE49-F238E27FC236}">
                    <a16:creationId xmlns:a16="http://schemas.microsoft.com/office/drawing/2014/main" id="{6668C125-8E8B-67C0-3A1D-7EBF8FDA061F}"/>
                  </a:ext>
                </a:extLst>
              </p:cNvPr>
              <p:cNvSpPr/>
              <p:nvPr/>
            </p:nvSpPr>
            <p:spPr>
              <a:xfrm>
                <a:off x="356474" y="1279757"/>
                <a:ext cx="1049261" cy="104926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146" name="Graphic 145">
                <a:extLst>
                  <a:ext uri="{FF2B5EF4-FFF2-40B4-BE49-F238E27FC236}">
                    <a16:creationId xmlns:a16="http://schemas.microsoft.com/office/drawing/2014/main" id="{972B5ED7-0498-5F0B-A3BB-84937C6F68D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144" name="TextBox 143">
              <a:extLst>
                <a:ext uri="{FF2B5EF4-FFF2-40B4-BE49-F238E27FC236}">
                  <a16:creationId xmlns:a16="http://schemas.microsoft.com/office/drawing/2014/main" id="{3C90AE68-60C1-1B02-8E8E-A5A7F614FE57}"/>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2022</a:t>
              </a:r>
            </a:p>
          </p:txBody>
        </p:sp>
      </p:grpSp>
      <p:grpSp>
        <p:nvGrpSpPr>
          <p:cNvPr id="147" name="Group 146">
            <a:extLst>
              <a:ext uri="{FF2B5EF4-FFF2-40B4-BE49-F238E27FC236}">
                <a16:creationId xmlns:a16="http://schemas.microsoft.com/office/drawing/2014/main" id="{E899693E-54F3-712E-0439-C195F863B82D}"/>
              </a:ext>
            </a:extLst>
          </p:cNvPr>
          <p:cNvGrpSpPr/>
          <p:nvPr/>
        </p:nvGrpSpPr>
        <p:grpSpPr>
          <a:xfrm>
            <a:off x="7757553" y="3180679"/>
            <a:ext cx="626920" cy="626920"/>
            <a:chOff x="690321" y="3085391"/>
            <a:chExt cx="626920" cy="626920"/>
          </a:xfrm>
        </p:grpSpPr>
        <p:grpSp>
          <p:nvGrpSpPr>
            <p:cNvPr id="148" name="Group 147">
              <a:extLst>
                <a:ext uri="{FF2B5EF4-FFF2-40B4-BE49-F238E27FC236}">
                  <a16:creationId xmlns:a16="http://schemas.microsoft.com/office/drawing/2014/main" id="{74476CFF-183F-B7E7-6EF1-8F268971259C}"/>
                </a:ext>
              </a:extLst>
            </p:cNvPr>
            <p:cNvGrpSpPr/>
            <p:nvPr/>
          </p:nvGrpSpPr>
          <p:grpSpPr>
            <a:xfrm>
              <a:off x="690321" y="3085391"/>
              <a:ext cx="626920" cy="626920"/>
              <a:chOff x="356474" y="1279757"/>
              <a:chExt cx="1049261" cy="1049260"/>
            </a:xfrm>
            <a:effectLst/>
          </p:grpSpPr>
          <p:sp>
            <p:nvSpPr>
              <p:cNvPr id="150" name="Oval 149">
                <a:extLst>
                  <a:ext uri="{FF2B5EF4-FFF2-40B4-BE49-F238E27FC236}">
                    <a16:creationId xmlns:a16="http://schemas.microsoft.com/office/drawing/2014/main" id="{2EA2F0B7-A7F8-26B8-74C2-4F0422EC2BB7}"/>
                  </a:ext>
                </a:extLst>
              </p:cNvPr>
              <p:cNvSpPr/>
              <p:nvPr/>
            </p:nvSpPr>
            <p:spPr>
              <a:xfrm>
                <a:off x="356474" y="1279757"/>
                <a:ext cx="1049261" cy="104926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151" name="Graphic 150">
                <a:extLst>
                  <a:ext uri="{FF2B5EF4-FFF2-40B4-BE49-F238E27FC236}">
                    <a16:creationId xmlns:a16="http://schemas.microsoft.com/office/drawing/2014/main" id="{D9AE18C2-F456-F154-CF1E-884829B1D1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149" name="TextBox 148">
              <a:extLst>
                <a:ext uri="{FF2B5EF4-FFF2-40B4-BE49-F238E27FC236}">
                  <a16:creationId xmlns:a16="http://schemas.microsoft.com/office/drawing/2014/main" id="{2EEE6856-816B-4892-CFCE-571F257D33EC}"/>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2023</a:t>
              </a:r>
            </a:p>
          </p:txBody>
        </p:sp>
      </p:grpSp>
      <p:grpSp>
        <p:nvGrpSpPr>
          <p:cNvPr id="152" name="Group 151">
            <a:extLst>
              <a:ext uri="{FF2B5EF4-FFF2-40B4-BE49-F238E27FC236}">
                <a16:creationId xmlns:a16="http://schemas.microsoft.com/office/drawing/2014/main" id="{5557AA8F-FAC9-64C9-1B0B-2791809D8A19}"/>
              </a:ext>
            </a:extLst>
          </p:cNvPr>
          <p:cNvGrpSpPr/>
          <p:nvPr/>
        </p:nvGrpSpPr>
        <p:grpSpPr>
          <a:xfrm>
            <a:off x="9191213" y="3169344"/>
            <a:ext cx="626920" cy="626920"/>
            <a:chOff x="690321" y="3085391"/>
            <a:chExt cx="626920" cy="626920"/>
          </a:xfrm>
        </p:grpSpPr>
        <p:grpSp>
          <p:nvGrpSpPr>
            <p:cNvPr id="153" name="Group 152">
              <a:extLst>
                <a:ext uri="{FF2B5EF4-FFF2-40B4-BE49-F238E27FC236}">
                  <a16:creationId xmlns:a16="http://schemas.microsoft.com/office/drawing/2014/main" id="{AC93B851-9CF2-0262-66E5-232EB2A27974}"/>
                </a:ext>
              </a:extLst>
            </p:cNvPr>
            <p:cNvGrpSpPr/>
            <p:nvPr/>
          </p:nvGrpSpPr>
          <p:grpSpPr>
            <a:xfrm>
              <a:off x="690321" y="3085391"/>
              <a:ext cx="626920" cy="626920"/>
              <a:chOff x="356474" y="1279757"/>
              <a:chExt cx="1049261" cy="1049260"/>
            </a:xfrm>
            <a:effectLst/>
          </p:grpSpPr>
          <p:sp>
            <p:nvSpPr>
              <p:cNvPr id="155" name="Oval 154">
                <a:extLst>
                  <a:ext uri="{FF2B5EF4-FFF2-40B4-BE49-F238E27FC236}">
                    <a16:creationId xmlns:a16="http://schemas.microsoft.com/office/drawing/2014/main" id="{2E287C29-28BC-6EE8-02BD-89C7CEFF657D}"/>
                  </a:ext>
                </a:extLst>
              </p:cNvPr>
              <p:cNvSpPr/>
              <p:nvPr/>
            </p:nvSpPr>
            <p:spPr>
              <a:xfrm>
                <a:off x="356474" y="1279757"/>
                <a:ext cx="1049261" cy="104926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156" name="Graphic 155">
                <a:extLst>
                  <a:ext uri="{FF2B5EF4-FFF2-40B4-BE49-F238E27FC236}">
                    <a16:creationId xmlns:a16="http://schemas.microsoft.com/office/drawing/2014/main" id="{1F1468B1-B3E0-DD4D-713B-6D0356B6D9E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154" name="TextBox 153">
              <a:extLst>
                <a:ext uri="{FF2B5EF4-FFF2-40B4-BE49-F238E27FC236}">
                  <a16:creationId xmlns:a16="http://schemas.microsoft.com/office/drawing/2014/main" id="{126AE449-FA1A-4476-93DA-64001ACA468D}"/>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2024</a:t>
              </a:r>
            </a:p>
          </p:txBody>
        </p:sp>
      </p:grpSp>
      <p:grpSp>
        <p:nvGrpSpPr>
          <p:cNvPr id="157" name="Group 156">
            <a:extLst>
              <a:ext uri="{FF2B5EF4-FFF2-40B4-BE49-F238E27FC236}">
                <a16:creationId xmlns:a16="http://schemas.microsoft.com/office/drawing/2014/main" id="{7E766D06-D0EE-1E61-FD2E-54D7E8648016}"/>
              </a:ext>
            </a:extLst>
          </p:cNvPr>
          <p:cNvGrpSpPr/>
          <p:nvPr/>
        </p:nvGrpSpPr>
        <p:grpSpPr>
          <a:xfrm>
            <a:off x="10525717" y="3159950"/>
            <a:ext cx="626920" cy="626920"/>
            <a:chOff x="690321" y="3085391"/>
            <a:chExt cx="626920" cy="626920"/>
          </a:xfrm>
        </p:grpSpPr>
        <p:grpSp>
          <p:nvGrpSpPr>
            <p:cNvPr id="158" name="Group 157">
              <a:extLst>
                <a:ext uri="{FF2B5EF4-FFF2-40B4-BE49-F238E27FC236}">
                  <a16:creationId xmlns:a16="http://schemas.microsoft.com/office/drawing/2014/main" id="{72785DA0-8B73-9A88-DAE9-9F0F7094EB99}"/>
                </a:ext>
              </a:extLst>
            </p:cNvPr>
            <p:cNvGrpSpPr/>
            <p:nvPr/>
          </p:nvGrpSpPr>
          <p:grpSpPr>
            <a:xfrm>
              <a:off x="690321" y="3085391"/>
              <a:ext cx="626920" cy="626920"/>
              <a:chOff x="356474" y="1279757"/>
              <a:chExt cx="1049261" cy="1049260"/>
            </a:xfrm>
            <a:effectLst/>
          </p:grpSpPr>
          <p:sp>
            <p:nvSpPr>
              <p:cNvPr id="160" name="Oval 159">
                <a:extLst>
                  <a:ext uri="{FF2B5EF4-FFF2-40B4-BE49-F238E27FC236}">
                    <a16:creationId xmlns:a16="http://schemas.microsoft.com/office/drawing/2014/main" id="{532B9DC7-C9E5-51BF-A5B8-921D62DB719B}"/>
                  </a:ext>
                </a:extLst>
              </p:cNvPr>
              <p:cNvSpPr/>
              <p:nvPr/>
            </p:nvSpPr>
            <p:spPr>
              <a:xfrm>
                <a:off x="356474" y="1279757"/>
                <a:ext cx="1049261" cy="104926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161" name="Graphic 160">
                <a:extLst>
                  <a:ext uri="{FF2B5EF4-FFF2-40B4-BE49-F238E27FC236}">
                    <a16:creationId xmlns:a16="http://schemas.microsoft.com/office/drawing/2014/main" id="{70CC51AF-E8F0-C6A5-F2FA-52534B1D638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5" y="1307137"/>
                <a:ext cx="936303" cy="963057"/>
              </a:xfrm>
              <a:prstGeom prst="rect">
                <a:avLst/>
              </a:prstGeom>
            </p:spPr>
          </p:pic>
        </p:grpSp>
        <p:sp>
          <p:nvSpPr>
            <p:cNvPr id="159" name="TextBox 158">
              <a:extLst>
                <a:ext uri="{FF2B5EF4-FFF2-40B4-BE49-F238E27FC236}">
                  <a16:creationId xmlns:a16="http://schemas.microsoft.com/office/drawing/2014/main" id="{F86004FA-73B2-EE66-16C0-6ED58EB1BDD7}"/>
                </a:ext>
              </a:extLst>
            </p:cNvPr>
            <p:cNvSpPr txBox="1"/>
            <p:nvPr/>
          </p:nvSpPr>
          <p:spPr>
            <a:xfrm>
              <a:off x="749972" y="3255987"/>
              <a:ext cx="550151" cy="307777"/>
            </a:xfrm>
            <a:prstGeom prst="rect">
              <a:avLst/>
            </a:prstGeom>
            <a:noFill/>
          </p:spPr>
          <p:txBody>
            <a:bodyPr wrap="none" rtlCol="0">
              <a:spAutoFit/>
            </a:bodyPr>
            <a:lstStyle/>
            <a:p>
              <a:r>
                <a:rPr lang="en-IN" sz="1400" b="1" dirty="0">
                  <a:solidFill>
                    <a:srgbClr val="00843B"/>
                  </a:solidFill>
                </a:rPr>
                <a:t>2025</a:t>
              </a:r>
            </a:p>
          </p:txBody>
        </p:sp>
      </p:grpSp>
      <p:sp>
        <p:nvSpPr>
          <p:cNvPr id="162" name="TextBox 161">
            <a:extLst>
              <a:ext uri="{FF2B5EF4-FFF2-40B4-BE49-F238E27FC236}">
                <a16:creationId xmlns:a16="http://schemas.microsoft.com/office/drawing/2014/main" id="{24A0596C-64F9-9290-0BA7-DECEEB6828E0}"/>
              </a:ext>
            </a:extLst>
          </p:cNvPr>
          <p:cNvSpPr txBox="1"/>
          <p:nvPr/>
        </p:nvSpPr>
        <p:spPr>
          <a:xfrm>
            <a:off x="322061" y="4664940"/>
            <a:ext cx="1758641" cy="1169551"/>
          </a:xfrm>
          <a:prstGeom prst="rect">
            <a:avLst/>
          </a:prstGeom>
          <a:noFill/>
        </p:spPr>
        <p:txBody>
          <a:bodyPr wrap="square" rtlCol="0">
            <a:spAutoFit/>
          </a:bodyPr>
          <a:lstStyle/>
          <a:p>
            <a:r>
              <a:rPr lang="en-US" sz="1400" dirty="0"/>
              <a:t>Debt </a:t>
            </a:r>
          </a:p>
          <a:p>
            <a:r>
              <a:rPr lang="en-US" sz="1400" dirty="0"/>
              <a:t>Syndication for Waste-to-Energy Transaction </a:t>
            </a:r>
          </a:p>
          <a:p>
            <a:r>
              <a:rPr lang="en-US" sz="1400" dirty="0"/>
              <a:t>with Success.</a:t>
            </a:r>
            <a:endParaRPr lang="en-IN" sz="1400" dirty="0"/>
          </a:p>
        </p:txBody>
      </p:sp>
      <p:sp>
        <p:nvSpPr>
          <p:cNvPr id="163" name="TextBox 162">
            <a:extLst>
              <a:ext uri="{FF2B5EF4-FFF2-40B4-BE49-F238E27FC236}">
                <a16:creationId xmlns:a16="http://schemas.microsoft.com/office/drawing/2014/main" id="{0E283805-5D2F-2156-6A92-C7D1771EB21E}"/>
              </a:ext>
            </a:extLst>
          </p:cNvPr>
          <p:cNvSpPr txBox="1"/>
          <p:nvPr/>
        </p:nvSpPr>
        <p:spPr>
          <a:xfrm>
            <a:off x="1731611" y="1417965"/>
            <a:ext cx="1669197" cy="954107"/>
          </a:xfrm>
          <a:prstGeom prst="rect">
            <a:avLst/>
          </a:prstGeom>
          <a:noFill/>
        </p:spPr>
        <p:txBody>
          <a:bodyPr wrap="square" rtlCol="0">
            <a:spAutoFit/>
          </a:bodyPr>
          <a:lstStyle/>
          <a:p>
            <a:r>
              <a:rPr lang="en-US" sz="1400" dirty="0"/>
              <a:t>Ventured into M&amp;A Business, focused on PPP Project Assets Divestment.</a:t>
            </a:r>
            <a:endParaRPr lang="en-IN" sz="1400" dirty="0"/>
          </a:p>
        </p:txBody>
      </p:sp>
      <p:sp>
        <p:nvSpPr>
          <p:cNvPr id="164" name="TextBox 163">
            <a:extLst>
              <a:ext uri="{FF2B5EF4-FFF2-40B4-BE49-F238E27FC236}">
                <a16:creationId xmlns:a16="http://schemas.microsoft.com/office/drawing/2014/main" id="{F4AA7350-737D-E9A9-C881-B7AE25278F23}"/>
              </a:ext>
            </a:extLst>
          </p:cNvPr>
          <p:cNvSpPr txBox="1"/>
          <p:nvPr/>
        </p:nvSpPr>
        <p:spPr>
          <a:xfrm>
            <a:off x="3021358" y="4772663"/>
            <a:ext cx="1466910" cy="954107"/>
          </a:xfrm>
          <a:prstGeom prst="rect">
            <a:avLst/>
          </a:prstGeom>
          <a:noFill/>
        </p:spPr>
        <p:txBody>
          <a:bodyPr wrap="square" rtlCol="0">
            <a:spAutoFit/>
          </a:bodyPr>
          <a:lstStyle/>
          <a:p>
            <a:r>
              <a:rPr lang="en-US" sz="1400" dirty="0"/>
              <a:t>Pre-Bid Advised for the Largest MDO transaction with Success. </a:t>
            </a:r>
            <a:endParaRPr lang="en-IN" sz="1400" dirty="0"/>
          </a:p>
        </p:txBody>
      </p:sp>
      <p:sp>
        <p:nvSpPr>
          <p:cNvPr id="165" name="TextBox 164">
            <a:extLst>
              <a:ext uri="{FF2B5EF4-FFF2-40B4-BE49-F238E27FC236}">
                <a16:creationId xmlns:a16="http://schemas.microsoft.com/office/drawing/2014/main" id="{19E5C593-84A9-67DB-1F76-DE99E3C5AAE5}"/>
              </a:ext>
            </a:extLst>
          </p:cNvPr>
          <p:cNvSpPr txBox="1"/>
          <p:nvPr/>
        </p:nvSpPr>
        <p:spPr>
          <a:xfrm>
            <a:off x="4481418" y="1416572"/>
            <a:ext cx="1608522" cy="954107"/>
          </a:xfrm>
          <a:prstGeom prst="rect">
            <a:avLst/>
          </a:prstGeom>
          <a:noFill/>
        </p:spPr>
        <p:txBody>
          <a:bodyPr wrap="square" rtlCol="0">
            <a:spAutoFit/>
          </a:bodyPr>
          <a:lstStyle/>
          <a:p>
            <a:r>
              <a:rPr lang="en-US" sz="1400" dirty="0"/>
              <a:t>Ventured into Power Sector Transmission Sector Advisory.</a:t>
            </a:r>
            <a:endParaRPr lang="en-IN" sz="1400" dirty="0"/>
          </a:p>
        </p:txBody>
      </p:sp>
      <p:sp>
        <p:nvSpPr>
          <p:cNvPr id="166" name="TextBox 165">
            <a:extLst>
              <a:ext uri="{FF2B5EF4-FFF2-40B4-BE49-F238E27FC236}">
                <a16:creationId xmlns:a16="http://schemas.microsoft.com/office/drawing/2014/main" id="{54C7AEED-5D78-2DCF-4580-FF603ABB0839}"/>
              </a:ext>
            </a:extLst>
          </p:cNvPr>
          <p:cNvSpPr txBox="1"/>
          <p:nvPr/>
        </p:nvSpPr>
        <p:spPr>
          <a:xfrm>
            <a:off x="5868400" y="4688930"/>
            <a:ext cx="1602867" cy="1169551"/>
          </a:xfrm>
          <a:prstGeom prst="rect">
            <a:avLst/>
          </a:prstGeom>
          <a:noFill/>
        </p:spPr>
        <p:txBody>
          <a:bodyPr wrap="square" rtlCol="0">
            <a:spAutoFit/>
          </a:bodyPr>
          <a:lstStyle/>
          <a:p>
            <a:r>
              <a:rPr lang="en-US" sz="1400" dirty="0"/>
              <a:t>Ranked 2nd Worldwide in Project Finance by Infralogic Global League Tables.</a:t>
            </a:r>
            <a:endParaRPr lang="en-IN" sz="1400" dirty="0"/>
          </a:p>
        </p:txBody>
      </p:sp>
      <p:sp>
        <p:nvSpPr>
          <p:cNvPr id="167" name="TextBox 166">
            <a:extLst>
              <a:ext uri="{FF2B5EF4-FFF2-40B4-BE49-F238E27FC236}">
                <a16:creationId xmlns:a16="http://schemas.microsoft.com/office/drawing/2014/main" id="{CEFF88D6-2A74-C65D-15BC-D5B5B2096AC4}"/>
              </a:ext>
            </a:extLst>
          </p:cNvPr>
          <p:cNvSpPr txBox="1"/>
          <p:nvPr/>
        </p:nvSpPr>
        <p:spPr>
          <a:xfrm>
            <a:off x="7235079" y="1355951"/>
            <a:ext cx="1598670" cy="1169551"/>
          </a:xfrm>
          <a:prstGeom prst="rect">
            <a:avLst/>
          </a:prstGeom>
          <a:noFill/>
        </p:spPr>
        <p:txBody>
          <a:bodyPr wrap="square" rtlCol="0">
            <a:spAutoFit/>
          </a:bodyPr>
          <a:lstStyle/>
          <a:p>
            <a:r>
              <a:rPr lang="en-US" sz="1400" dirty="0"/>
              <a:t>Ventured into Multi-Model logistics and Transmission Sector Advisory.</a:t>
            </a:r>
            <a:endParaRPr lang="en-IN" sz="1400" dirty="0"/>
          </a:p>
        </p:txBody>
      </p:sp>
      <p:sp>
        <p:nvSpPr>
          <p:cNvPr id="168" name="TextBox 167">
            <a:extLst>
              <a:ext uri="{FF2B5EF4-FFF2-40B4-BE49-F238E27FC236}">
                <a16:creationId xmlns:a16="http://schemas.microsoft.com/office/drawing/2014/main" id="{3C2C8C79-44AA-D8AB-DCE0-8398B8DD6A63}"/>
              </a:ext>
            </a:extLst>
          </p:cNvPr>
          <p:cNvSpPr txBox="1"/>
          <p:nvPr/>
        </p:nvSpPr>
        <p:spPr>
          <a:xfrm>
            <a:off x="8833749" y="4688930"/>
            <a:ext cx="1669666" cy="1169551"/>
          </a:xfrm>
          <a:prstGeom prst="rect">
            <a:avLst/>
          </a:prstGeom>
          <a:noFill/>
        </p:spPr>
        <p:txBody>
          <a:bodyPr wrap="square" rtlCol="0">
            <a:spAutoFit/>
          </a:bodyPr>
          <a:lstStyle/>
          <a:p>
            <a:r>
              <a:rPr lang="en-US" sz="1400" dirty="0"/>
              <a:t>Digi Advisor Launch and 4th position in Asia Pacific by </a:t>
            </a:r>
            <a:r>
              <a:rPr lang="en-US" sz="1400" dirty="0" err="1"/>
              <a:t>Infralogic’s</a:t>
            </a:r>
            <a:r>
              <a:rPr lang="en-US" sz="1400" dirty="0"/>
              <a:t> Global Rankings.</a:t>
            </a:r>
            <a:endParaRPr lang="en-IN" sz="1400" dirty="0"/>
          </a:p>
        </p:txBody>
      </p:sp>
      <p:sp>
        <p:nvSpPr>
          <p:cNvPr id="169" name="TextBox 168">
            <a:extLst>
              <a:ext uri="{FF2B5EF4-FFF2-40B4-BE49-F238E27FC236}">
                <a16:creationId xmlns:a16="http://schemas.microsoft.com/office/drawing/2014/main" id="{8351F063-3F91-8754-4EA4-C8BB3796CC37}"/>
              </a:ext>
            </a:extLst>
          </p:cNvPr>
          <p:cNvSpPr txBox="1"/>
          <p:nvPr/>
        </p:nvSpPr>
        <p:spPr>
          <a:xfrm>
            <a:off x="10041633" y="1243966"/>
            <a:ext cx="1965247" cy="1384995"/>
          </a:xfrm>
          <a:prstGeom prst="rect">
            <a:avLst/>
          </a:prstGeom>
          <a:noFill/>
        </p:spPr>
        <p:txBody>
          <a:bodyPr wrap="square" rtlCol="0">
            <a:spAutoFit/>
          </a:bodyPr>
          <a:lstStyle/>
          <a:p>
            <a:r>
              <a:rPr lang="en-US" sz="1400" dirty="0"/>
              <a:t>Ranked 1st in Asia Pacific &amp; 6th globally</a:t>
            </a:r>
          </a:p>
          <a:p>
            <a:r>
              <a:rPr lang="en-US" sz="1400" dirty="0"/>
              <a:t>by Infralogic’s global rankings &amp; Ventured into Renewable </a:t>
            </a:r>
          </a:p>
          <a:p>
            <a:r>
              <a:rPr lang="en-US" sz="1400" dirty="0"/>
              <a:t>Sector Advisory. </a:t>
            </a:r>
            <a:endParaRPr lang="en-IN" sz="1400" dirty="0"/>
          </a:p>
        </p:txBody>
      </p:sp>
    </p:spTree>
    <p:extLst>
      <p:ext uri="{BB962C8B-B14F-4D97-AF65-F5344CB8AC3E}">
        <p14:creationId xmlns:p14="http://schemas.microsoft.com/office/powerpoint/2010/main" val="860457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13  </a:t>
            </a:r>
          </a:p>
        </p:txBody>
      </p:sp>
      <p:sp>
        <p:nvSpPr>
          <p:cNvPr id="170" name="Title 2">
            <a:extLst>
              <a:ext uri="{FF2B5EF4-FFF2-40B4-BE49-F238E27FC236}">
                <a16:creationId xmlns:a16="http://schemas.microsoft.com/office/drawing/2014/main" id="{9DC72093-0F6C-192F-CF61-2D1D53984EA8}"/>
              </a:ext>
            </a:extLst>
          </p:cNvPr>
          <p:cNvSpPr txBox="1">
            <a:spLocks/>
          </p:cNvSpPr>
          <p:nvPr/>
        </p:nvSpPr>
        <p:spPr>
          <a:xfrm>
            <a:off x="1524000" y="3055335"/>
            <a:ext cx="9144000" cy="2387600"/>
          </a:xfrm>
          <a:prstGeom prst="rect">
            <a:avLst/>
          </a:prstGeom>
        </p:spPr>
        <p:txBody>
          <a:bodyPr>
            <a:normAutofit/>
          </a:bodyPr>
          <a:lstStyle>
            <a:lvl1pPr algn="ctr"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4000" kern="100" dirty="0">
                <a:solidFill>
                  <a:srgbClr val="00843B"/>
                </a:solidFill>
                <a:ea typeface="Calibri" panose="020F0502020204030204" pitchFamily="34" charset="0"/>
                <a:cs typeface="Times New Roman" panose="02020603050405020304" pitchFamily="18" charset="0"/>
              </a:rPr>
              <a:t>I</a:t>
            </a:r>
            <a:r>
              <a:rPr lang="en-US" sz="4000" b="0" kern="100" dirty="0">
                <a:solidFill>
                  <a:srgbClr val="302A19"/>
                </a:solidFill>
                <a:ea typeface="Calibri" panose="020F0502020204030204" pitchFamily="34" charset="0"/>
                <a:cs typeface="Times New Roman" panose="02020603050405020304" pitchFamily="18" charset="0"/>
              </a:rPr>
              <a:t>nfra Advisors’s </a:t>
            </a:r>
            <a:r>
              <a:rPr lang="en-IN" sz="4000" dirty="0">
                <a:solidFill>
                  <a:srgbClr val="00843B"/>
                </a:solidFill>
              </a:rPr>
              <a:t>Core Competencies </a:t>
            </a:r>
          </a:p>
        </p:txBody>
      </p:sp>
    </p:spTree>
    <p:extLst>
      <p:ext uri="{BB962C8B-B14F-4D97-AF65-F5344CB8AC3E}">
        <p14:creationId xmlns:p14="http://schemas.microsoft.com/office/powerpoint/2010/main" val="2510356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14  </a:t>
            </a:r>
          </a:p>
        </p:txBody>
      </p:sp>
      <p:sp>
        <p:nvSpPr>
          <p:cNvPr id="5" name="TextBox 4">
            <a:extLst>
              <a:ext uri="{FF2B5EF4-FFF2-40B4-BE49-F238E27FC236}">
                <a16:creationId xmlns:a16="http://schemas.microsoft.com/office/drawing/2014/main" id="{C90104B4-4619-CDF7-2B7A-EA687E8ED148}"/>
              </a:ext>
            </a:extLst>
          </p:cNvPr>
          <p:cNvSpPr txBox="1"/>
          <p:nvPr/>
        </p:nvSpPr>
        <p:spPr>
          <a:xfrm>
            <a:off x="3106912" y="279612"/>
            <a:ext cx="5978177" cy="523220"/>
          </a:xfrm>
          <a:prstGeom prst="rect">
            <a:avLst/>
          </a:prstGeom>
          <a:noFill/>
        </p:spPr>
        <p:txBody>
          <a:bodyPr wrap="square" rtlCol="0">
            <a:spAutoFit/>
          </a:bodyPr>
          <a:lstStyle/>
          <a:p>
            <a:pPr algn="ctr"/>
            <a:r>
              <a:rPr lang="en-IN" sz="2800" b="1" dirty="0">
                <a:latin typeface="Cambria" panose="02040503050406030204" pitchFamily="18" charset="0"/>
                <a:ea typeface="Cambria" panose="02040503050406030204" pitchFamily="18" charset="0"/>
              </a:rPr>
              <a:t>Infra Advisors </a:t>
            </a:r>
            <a:r>
              <a:rPr lang="en-IN" sz="2800" b="1" dirty="0">
                <a:solidFill>
                  <a:srgbClr val="00843B"/>
                </a:solidFill>
                <a:latin typeface="Cambria" panose="02040503050406030204" pitchFamily="18" charset="0"/>
                <a:ea typeface="Cambria" panose="02040503050406030204" pitchFamily="18" charset="0"/>
              </a:rPr>
              <a:t>Core</a:t>
            </a:r>
            <a:r>
              <a:rPr lang="en-IN" sz="2800" b="1" dirty="0">
                <a:latin typeface="Cambria" panose="02040503050406030204" pitchFamily="18" charset="0"/>
                <a:ea typeface="Cambria" panose="02040503050406030204" pitchFamily="18" charset="0"/>
              </a:rPr>
              <a:t> </a:t>
            </a:r>
            <a:r>
              <a:rPr lang="en-IN" sz="2800" b="1" dirty="0">
                <a:solidFill>
                  <a:srgbClr val="00843B"/>
                </a:solidFill>
                <a:latin typeface="Cambria" panose="02040503050406030204" pitchFamily="18" charset="0"/>
                <a:ea typeface="Cambria" panose="02040503050406030204" pitchFamily="18" charset="0"/>
              </a:rPr>
              <a:t>Competencies</a:t>
            </a:r>
          </a:p>
        </p:txBody>
      </p:sp>
      <p:grpSp>
        <p:nvGrpSpPr>
          <p:cNvPr id="6" name="Group 5">
            <a:extLst>
              <a:ext uri="{FF2B5EF4-FFF2-40B4-BE49-F238E27FC236}">
                <a16:creationId xmlns:a16="http://schemas.microsoft.com/office/drawing/2014/main" id="{E5C81765-7EFB-F878-F758-6F835F02B6F0}"/>
              </a:ext>
            </a:extLst>
          </p:cNvPr>
          <p:cNvGrpSpPr/>
          <p:nvPr/>
        </p:nvGrpSpPr>
        <p:grpSpPr>
          <a:xfrm>
            <a:off x="878070" y="1398008"/>
            <a:ext cx="4881149" cy="4564563"/>
            <a:chOff x="922832" y="1146719"/>
            <a:chExt cx="4881149" cy="4564563"/>
          </a:xfrm>
        </p:grpSpPr>
        <p:sp>
          <p:nvSpPr>
            <p:cNvPr id="7" name="Rectangle: Rounded Corners 69">
              <a:extLst>
                <a:ext uri="{FF2B5EF4-FFF2-40B4-BE49-F238E27FC236}">
                  <a16:creationId xmlns:a16="http://schemas.microsoft.com/office/drawing/2014/main" id="{01C14856-81C0-76A6-0546-DD0A853B05BA}"/>
                </a:ext>
              </a:extLst>
            </p:cNvPr>
            <p:cNvSpPr/>
            <p:nvPr/>
          </p:nvSpPr>
          <p:spPr>
            <a:xfrm>
              <a:off x="1037616" y="2391095"/>
              <a:ext cx="949124" cy="2989964"/>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ounded Rectangle 7">
              <a:extLst>
                <a:ext uri="{FF2B5EF4-FFF2-40B4-BE49-F238E27FC236}">
                  <a16:creationId xmlns:a16="http://schemas.microsoft.com/office/drawing/2014/main" id="{3BEAA1DA-DAA0-1B66-F6F2-587B566A8A99}"/>
                </a:ext>
              </a:extLst>
            </p:cNvPr>
            <p:cNvSpPr/>
            <p:nvPr/>
          </p:nvSpPr>
          <p:spPr>
            <a:xfrm>
              <a:off x="1173887" y="1522714"/>
              <a:ext cx="4599006" cy="4188568"/>
            </a:xfrm>
            <a:prstGeom prst="roundRect">
              <a:avLst>
                <a:gd name="adj" fmla="val 5758"/>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sp>
          <p:nvSpPr>
            <p:cNvPr id="9" name="Rectangle 8">
              <a:extLst>
                <a:ext uri="{FF2B5EF4-FFF2-40B4-BE49-F238E27FC236}">
                  <a16:creationId xmlns:a16="http://schemas.microsoft.com/office/drawing/2014/main" id="{4F8792DB-1AFE-70FC-01DF-5C09B59103F2}"/>
                </a:ext>
              </a:extLst>
            </p:cNvPr>
            <p:cNvSpPr/>
            <p:nvPr/>
          </p:nvSpPr>
          <p:spPr>
            <a:xfrm>
              <a:off x="1216530" y="2046754"/>
              <a:ext cx="4176985" cy="1384995"/>
            </a:xfrm>
            <a:prstGeom prst="rect">
              <a:avLst/>
            </a:prstGeom>
          </p:spPr>
          <p:txBody>
            <a:bodyPr wrap="square">
              <a:spAutoFit/>
            </a:bodyPr>
            <a:lstStyle/>
            <a:p>
              <a:r>
                <a:rPr lang="en-US" sz="1400" dirty="0"/>
                <a:t>India’s infrastructure sector is the backbone of </a:t>
              </a:r>
            </a:p>
            <a:p>
              <a:r>
                <a:rPr lang="en-US" sz="1400" dirty="0"/>
                <a:t>Its economic growth across sectors like </a:t>
              </a:r>
              <a:r>
                <a:rPr lang="en-US" sz="1400" b="1" dirty="0"/>
                <a:t>transport, energy, urban development, and logistics. </a:t>
              </a:r>
            </a:p>
            <a:p>
              <a:r>
                <a:rPr lang="en-US" sz="1400" dirty="0"/>
                <a:t>The Leadership Team at Infrastructure Advisors having over three decades of experience, having closely witnessed and contributed to the sector’s evolution. </a:t>
              </a:r>
            </a:p>
          </p:txBody>
        </p:sp>
        <p:sp>
          <p:nvSpPr>
            <p:cNvPr id="10" name="Rectangle: Diagonal Corners Rounded 4">
              <a:extLst>
                <a:ext uri="{FF2B5EF4-FFF2-40B4-BE49-F238E27FC236}">
                  <a16:creationId xmlns:a16="http://schemas.microsoft.com/office/drawing/2014/main" id="{3ABF53C3-7BE7-E8E9-AA27-D335A9DEFCD2}"/>
                </a:ext>
              </a:extLst>
            </p:cNvPr>
            <p:cNvSpPr/>
            <p:nvPr/>
          </p:nvSpPr>
          <p:spPr>
            <a:xfrm>
              <a:off x="1142800" y="1220193"/>
              <a:ext cx="4661181" cy="662756"/>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32D258BB-B49E-F6ED-BD05-94BDACA03D49}"/>
                </a:ext>
              </a:extLst>
            </p:cNvPr>
            <p:cNvSpPr/>
            <p:nvPr/>
          </p:nvSpPr>
          <p:spPr>
            <a:xfrm>
              <a:off x="1850752" y="1303074"/>
              <a:ext cx="3191744" cy="523220"/>
            </a:xfrm>
            <a:prstGeom prst="rect">
              <a:avLst/>
            </a:prstGeom>
          </p:spPr>
          <p:txBody>
            <a:bodyPr wrap="square">
              <a:spAutoFit/>
            </a:bodyPr>
            <a:lstStyle/>
            <a:p>
              <a:r>
                <a:rPr lang="en-IN" sz="1400" b="1" dirty="0">
                  <a:solidFill>
                    <a:schemeClr val="bg1"/>
                  </a:solidFill>
                  <a:latin typeface="Cambria" panose="02040503050406030204" pitchFamily="18" charset="0"/>
                  <a:ea typeface="Cambria" panose="02040503050406030204" pitchFamily="18" charset="0"/>
                </a:rPr>
                <a:t>Understanding of the Infrastructure Sector</a:t>
              </a:r>
            </a:p>
          </p:txBody>
        </p:sp>
        <p:grpSp>
          <p:nvGrpSpPr>
            <p:cNvPr id="12" name="Group 11">
              <a:extLst>
                <a:ext uri="{FF2B5EF4-FFF2-40B4-BE49-F238E27FC236}">
                  <a16:creationId xmlns:a16="http://schemas.microsoft.com/office/drawing/2014/main" id="{BE18F7F0-C118-8F89-C86B-ABD6B6AE6BFF}"/>
                </a:ext>
              </a:extLst>
            </p:cNvPr>
            <p:cNvGrpSpPr/>
            <p:nvPr/>
          </p:nvGrpSpPr>
          <p:grpSpPr>
            <a:xfrm>
              <a:off x="922832" y="1146719"/>
              <a:ext cx="835929" cy="835929"/>
              <a:chOff x="356474" y="1279757"/>
              <a:chExt cx="1049261" cy="1049261"/>
            </a:xfrm>
            <a:effectLst/>
          </p:grpSpPr>
          <p:sp>
            <p:nvSpPr>
              <p:cNvPr id="16" name="Oval 15">
                <a:extLst>
                  <a:ext uri="{FF2B5EF4-FFF2-40B4-BE49-F238E27FC236}">
                    <a16:creationId xmlns:a16="http://schemas.microsoft.com/office/drawing/2014/main" id="{6D325180-8ED0-C4F7-1B52-834CFE88B354}"/>
                  </a:ext>
                </a:extLst>
              </p:cNvPr>
              <p:cNvSpPr/>
              <p:nvPr/>
            </p:nvSpPr>
            <p:spPr>
              <a:xfrm>
                <a:off x="356474" y="1279757"/>
                <a:ext cx="1049261" cy="1049261"/>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17" name="Graphic 26">
                <a:extLst>
                  <a:ext uri="{FF2B5EF4-FFF2-40B4-BE49-F238E27FC236}">
                    <a16:creationId xmlns:a16="http://schemas.microsoft.com/office/drawing/2014/main" id="{E55C9F95-EC08-1713-A450-8760A51135B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4" y="1307136"/>
                <a:ext cx="936303" cy="963057"/>
              </a:xfrm>
              <a:prstGeom prst="rect">
                <a:avLst/>
              </a:prstGeom>
            </p:spPr>
          </p:pic>
        </p:grpSp>
        <p:pic>
          <p:nvPicPr>
            <p:cNvPr id="13" name="Picture 12">
              <a:extLst>
                <a:ext uri="{FF2B5EF4-FFF2-40B4-BE49-F238E27FC236}">
                  <a16:creationId xmlns:a16="http://schemas.microsoft.com/office/drawing/2014/main" id="{3543C936-0664-EFFC-738F-9CF4BC172F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113" y="1377287"/>
              <a:ext cx="475799" cy="475799"/>
            </a:xfrm>
            <a:prstGeom prst="rect">
              <a:avLst/>
            </a:prstGeom>
          </p:spPr>
        </p:pic>
        <p:sp>
          <p:nvSpPr>
            <p:cNvPr id="14" name="Rectangle 13">
              <a:extLst>
                <a:ext uri="{FF2B5EF4-FFF2-40B4-BE49-F238E27FC236}">
                  <a16:creationId xmlns:a16="http://schemas.microsoft.com/office/drawing/2014/main" id="{47610726-ED85-C6B8-C5C9-A9F33DC90E2F}"/>
                </a:ext>
              </a:extLst>
            </p:cNvPr>
            <p:cNvSpPr/>
            <p:nvPr/>
          </p:nvSpPr>
          <p:spPr>
            <a:xfrm>
              <a:off x="1230006" y="3500253"/>
              <a:ext cx="4386409" cy="738664"/>
            </a:xfrm>
            <a:prstGeom prst="rect">
              <a:avLst/>
            </a:prstGeom>
          </p:spPr>
          <p:txBody>
            <a:bodyPr wrap="square">
              <a:spAutoFit/>
            </a:bodyPr>
            <a:lstStyle/>
            <a:p>
              <a:r>
                <a:rPr lang="en-US" sz="1400" b="1" dirty="0"/>
                <a:t>Experience</a:t>
              </a:r>
              <a:r>
                <a:rPr lang="en-US" sz="1400" dirty="0"/>
                <a:t> enables us to understand the complex dynamics of the infrastructure ecosystem, ability to anticipate emerging trends &amp; opportunities. </a:t>
              </a:r>
            </a:p>
          </p:txBody>
        </p:sp>
        <p:sp>
          <p:nvSpPr>
            <p:cNvPr id="15" name="Rectangle 14">
              <a:extLst>
                <a:ext uri="{FF2B5EF4-FFF2-40B4-BE49-F238E27FC236}">
                  <a16:creationId xmlns:a16="http://schemas.microsoft.com/office/drawing/2014/main" id="{2AF8165D-3AD2-612A-592D-78B38B030863}"/>
                </a:ext>
              </a:extLst>
            </p:cNvPr>
            <p:cNvSpPr/>
            <p:nvPr/>
          </p:nvSpPr>
          <p:spPr>
            <a:xfrm>
              <a:off x="1230007" y="4333964"/>
              <a:ext cx="4386409" cy="954107"/>
            </a:xfrm>
            <a:prstGeom prst="rect">
              <a:avLst/>
            </a:prstGeom>
          </p:spPr>
          <p:txBody>
            <a:bodyPr wrap="square">
              <a:spAutoFit/>
            </a:bodyPr>
            <a:lstStyle/>
            <a:p>
              <a:r>
                <a:rPr lang="en-US" sz="1400" b="1" dirty="0"/>
                <a:t>Our insights </a:t>
              </a:r>
              <a:r>
                <a:rPr lang="en-US" sz="1400" dirty="0"/>
                <a:t>with practical experience, </a:t>
              </a:r>
            </a:p>
            <a:p>
              <a:r>
                <a:rPr lang="en-US" sz="1400" dirty="0"/>
                <a:t>policy understanding, and market intelligence, empowering clients to make informed, future-ready decisions.</a:t>
              </a:r>
            </a:p>
          </p:txBody>
        </p:sp>
      </p:grpSp>
      <p:grpSp>
        <p:nvGrpSpPr>
          <p:cNvPr id="18" name="Group 17">
            <a:extLst>
              <a:ext uri="{FF2B5EF4-FFF2-40B4-BE49-F238E27FC236}">
                <a16:creationId xmlns:a16="http://schemas.microsoft.com/office/drawing/2014/main" id="{433092F3-9579-4F05-5033-0C5818AD7E60}"/>
              </a:ext>
            </a:extLst>
          </p:cNvPr>
          <p:cNvGrpSpPr/>
          <p:nvPr/>
        </p:nvGrpSpPr>
        <p:grpSpPr>
          <a:xfrm>
            <a:off x="6451632" y="1415065"/>
            <a:ext cx="4881149" cy="4547506"/>
            <a:chOff x="6016577" y="1163776"/>
            <a:chExt cx="4881149" cy="4547506"/>
          </a:xfrm>
        </p:grpSpPr>
        <p:sp>
          <p:nvSpPr>
            <p:cNvPr id="19" name="Rectangle: Rounded Corners 82">
              <a:extLst>
                <a:ext uri="{FF2B5EF4-FFF2-40B4-BE49-F238E27FC236}">
                  <a16:creationId xmlns:a16="http://schemas.microsoft.com/office/drawing/2014/main" id="{F1C9A5A1-0C98-4839-87F8-D5102A1FF18A}"/>
                </a:ext>
              </a:extLst>
            </p:cNvPr>
            <p:cNvSpPr/>
            <p:nvPr/>
          </p:nvSpPr>
          <p:spPr>
            <a:xfrm>
              <a:off x="6131361" y="2408152"/>
              <a:ext cx="949124" cy="2989964"/>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ounded Rectangle 5">
              <a:extLst>
                <a:ext uri="{FF2B5EF4-FFF2-40B4-BE49-F238E27FC236}">
                  <a16:creationId xmlns:a16="http://schemas.microsoft.com/office/drawing/2014/main" id="{1F19DF95-8949-8282-9140-A111FCE39B9E}"/>
                </a:ext>
              </a:extLst>
            </p:cNvPr>
            <p:cNvSpPr/>
            <p:nvPr/>
          </p:nvSpPr>
          <p:spPr>
            <a:xfrm>
              <a:off x="6267632" y="1539770"/>
              <a:ext cx="4599006" cy="4171512"/>
            </a:xfrm>
            <a:prstGeom prst="roundRect">
              <a:avLst>
                <a:gd name="adj" fmla="val 5758"/>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sp>
          <p:nvSpPr>
            <p:cNvPr id="21" name="Rectangle 20">
              <a:extLst>
                <a:ext uri="{FF2B5EF4-FFF2-40B4-BE49-F238E27FC236}">
                  <a16:creationId xmlns:a16="http://schemas.microsoft.com/office/drawing/2014/main" id="{22F489E4-A837-DEE8-6439-B05CBD930D3E}"/>
                </a:ext>
              </a:extLst>
            </p:cNvPr>
            <p:cNvSpPr/>
            <p:nvPr/>
          </p:nvSpPr>
          <p:spPr>
            <a:xfrm>
              <a:off x="6318305" y="2044632"/>
              <a:ext cx="4432097" cy="1600438"/>
            </a:xfrm>
            <a:prstGeom prst="rect">
              <a:avLst/>
            </a:prstGeom>
          </p:spPr>
          <p:txBody>
            <a:bodyPr wrap="square">
              <a:spAutoFit/>
            </a:bodyPr>
            <a:lstStyle/>
            <a:p>
              <a:r>
                <a:rPr lang="en-US" sz="1400" dirty="0"/>
                <a:t>The Public–Private Partnership </a:t>
              </a:r>
              <a:r>
                <a:rPr lang="en-US" sz="1400" b="1" dirty="0"/>
                <a:t>(PPP) model </a:t>
              </a:r>
              <a:r>
                <a:rPr lang="en-US" sz="1400" dirty="0"/>
                <a:t>is inherently complex, since private investor does not own the underlying public asset, and the investor’s rights and obligations with stringent performance obligations are governed by a contractual framework. obligations provided to ensure uninterrupted service delivery and safeguard national assets.</a:t>
              </a:r>
            </a:p>
          </p:txBody>
        </p:sp>
        <p:sp>
          <p:nvSpPr>
            <p:cNvPr id="22" name="Rectangle: Diagonal Corners Rounded 85">
              <a:extLst>
                <a:ext uri="{FF2B5EF4-FFF2-40B4-BE49-F238E27FC236}">
                  <a16:creationId xmlns:a16="http://schemas.microsoft.com/office/drawing/2014/main" id="{314EAF0F-DADF-0D7E-3C13-477130447700}"/>
                </a:ext>
              </a:extLst>
            </p:cNvPr>
            <p:cNvSpPr/>
            <p:nvPr/>
          </p:nvSpPr>
          <p:spPr>
            <a:xfrm>
              <a:off x="6236545" y="1237250"/>
              <a:ext cx="4661181" cy="662756"/>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22">
              <a:extLst>
                <a:ext uri="{FF2B5EF4-FFF2-40B4-BE49-F238E27FC236}">
                  <a16:creationId xmlns:a16="http://schemas.microsoft.com/office/drawing/2014/main" id="{D138B4E1-C358-E1A2-11D5-ACC45975471F}"/>
                </a:ext>
              </a:extLst>
            </p:cNvPr>
            <p:cNvSpPr/>
            <p:nvPr/>
          </p:nvSpPr>
          <p:spPr>
            <a:xfrm>
              <a:off x="7013569" y="1385881"/>
              <a:ext cx="3191744" cy="307777"/>
            </a:xfrm>
            <a:prstGeom prst="rect">
              <a:avLst/>
            </a:prstGeom>
          </p:spPr>
          <p:txBody>
            <a:bodyPr wrap="square">
              <a:spAutoFit/>
            </a:bodyPr>
            <a:lstStyle/>
            <a:p>
              <a:r>
                <a:rPr lang="en-IN" sz="1400" b="1" dirty="0">
                  <a:solidFill>
                    <a:schemeClr val="bg1"/>
                  </a:solidFill>
                  <a:latin typeface="Cambria" panose="02040503050406030204" pitchFamily="18" charset="0"/>
                  <a:ea typeface="Cambria" panose="02040503050406030204" pitchFamily="18" charset="0"/>
                </a:rPr>
                <a:t>Public Private Partnership Expert </a:t>
              </a:r>
            </a:p>
          </p:txBody>
        </p:sp>
        <p:grpSp>
          <p:nvGrpSpPr>
            <p:cNvPr id="24" name="Group 23">
              <a:extLst>
                <a:ext uri="{FF2B5EF4-FFF2-40B4-BE49-F238E27FC236}">
                  <a16:creationId xmlns:a16="http://schemas.microsoft.com/office/drawing/2014/main" id="{66621782-2851-2D68-2C74-5E559EB4F15A}"/>
                </a:ext>
              </a:extLst>
            </p:cNvPr>
            <p:cNvGrpSpPr/>
            <p:nvPr/>
          </p:nvGrpSpPr>
          <p:grpSpPr>
            <a:xfrm>
              <a:off x="6016577" y="1163776"/>
              <a:ext cx="835929" cy="835929"/>
              <a:chOff x="356474" y="1279757"/>
              <a:chExt cx="1049261" cy="1049261"/>
            </a:xfrm>
            <a:effectLst/>
          </p:grpSpPr>
          <p:sp>
            <p:nvSpPr>
              <p:cNvPr id="27" name="Oval 26">
                <a:extLst>
                  <a:ext uri="{FF2B5EF4-FFF2-40B4-BE49-F238E27FC236}">
                    <a16:creationId xmlns:a16="http://schemas.microsoft.com/office/drawing/2014/main" id="{DBA11F3E-DAC6-5F55-3F4A-D3F8865407B2}"/>
                  </a:ext>
                </a:extLst>
              </p:cNvPr>
              <p:cNvSpPr/>
              <p:nvPr/>
            </p:nvSpPr>
            <p:spPr>
              <a:xfrm>
                <a:off x="356474" y="1279757"/>
                <a:ext cx="1049261" cy="1049261"/>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28" name="Graphic 89">
                <a:extLst>
                  <a:ext uri="{FF2B5EF4-FFF2-40B4-BE49-F238E27FC236}">
                    <a16:creationId xmlns:a16="http://schemas.microsoft.com/office/drawing/2014/main" id="{8EE97E25-2E4D-4DCD-7A36-D19AACA09F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4" y="1307136"/>
                <a:ext cx="936303" cy="963057"/>
              </a:xfrm>
              <a:prstGeom prst="rect">
                <a:avLst/>
              </a:prstGeom>
            </p:spPr>
          </p:pic>
        </p:grpSp>
        <p:pic>
          <p:nvPicPr>
            <p:cNvPr id="25" name="Picture 24">
              <a:extLst>
                <a:ext uri="{FF2B5EF4-FFF2-40B4-BE49-F238E27FC236}">
                  <a16:creationId xmlns:a16="http://schemas.microsoft.com/office/drawing/2014/main" id="{73EB128A-040D-D614-3E7B-D1CDF7849C58}"/>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88257" y="1395457"/>
              <a:ext cx="415344" cy="415344"/>
            </a:xfrm>
            <a:prstGeom prst="rect">
              <a:avLst/>
            </a:prstGeom>
          </p:spPr>
        </p:pic>
        <p:sp>
          <p:nvSpPr>
            <p:cNvPr id="26" name="Rectangle 25">
              <a:extLst>
                <a:ext uri="{FF2B5EF4-FFF2-40B4-BE49-F238E27FC236}">
                  <a16:creationId xmlns:a16="http://schemas.microsoft.com/office/drawing/2014/main" id="{14E4DC67-2E1B-B02A-85B3-55777FB851CB}"/>
                </a:ext>
              </a:extLst>
            </p:cNvPr>
            <p:cNvSpPr/>
            <p:nvPr/>
          </p:nvSpPr>
          <p:spPr>
            <a:xfrm>
              <a:off x="6302759" y="3685825"/>
              <a:ext cx="4432097" cy="1384995"/>
            </a:xfrm>
            <a:prstGeom prst="rect">
              <a:avLst/>
            </a:prstGeom>
          </p:spPr>
          <p:txBody>
            <a:bodyPr wrap="square">
              <a:spAutoFit/>
            </a:bodyPr>
            <a:lstStyle/>
            <a:p>
              <a:r>
                <a:rPr lang="en-US" sz="1400" dirty="0"/>
                <a:t>At Infra Advisors, we are a deep and practical understanding of the nuances of the PPP framework. </a:t>
              </a:r>
            </a:p>
            <a:p>
              <a:r>
                <a:rPr lang="en-US" sz="1400" dirty="0"/>
                <a:t>Our experience spans the </a:t>
              </a:r>
              <a:r>
                <a:rPr lang="en-US" sz="1400" b="1" dirty="0"/>
                <a:t>entire project lifecycle </a:t>
              </a:r>
              <a:r>
                <a:rPr lang="en-US" sz="1400" dirty="0"/>
                <a:t>from conceptualization, awarding, development, to operations, restructuring during stress situations, and even navigating extreme cases of termination. </a:t>
              </a:r>
            </a:p>
          </p:txBody>
        </p:sp>
      </p:grpSp>
    </p:spTree>
    <p:extLst>
      <p:ext uri="{BB962C8B-B14F-4D97-AF65-F5344CB8AC3E}">
        <p14:creationId xmlns:p14="http://schemas.microsoft.com/office/powerpoint/2010/main" val="2530895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15  </a:t>
            </a:r>
          </a:p>
        </p:txBody>
      </p:sp>
      <p:sp>
        <p:nvSpPr>
          <p:cNvPr id="48" name="TextBox 47">
            <a:extLst>
              <a:ext uri="{FF2B5EF4-FFF2-40B4-BE49-F238E27FC236}">
                <a16:creationId xmlns:a16="http://schemas.microsoft.com/office/drawing/2014/main" id="{9B27911E-4644-8045-29A4-AC780D242DC2}"/>
              </a:ext>
            </a:extLst>
          </p:cNvPr>
          <p:cNvSpPr txBox="1"/>
          <p:nvPr/>
        </p:nvSpPr>
        <p:spPr>
          <a:xfrm>
            <a:off x="3106912" y="279612"/>
            <a:ext cx="5978177" cy="523220"/>
          </a:xfrm>
          <a:prstGeom prst="rect">
            <a:avLst/>
          </a:prstGeom>
          <a:noFill/>
        </p:spPr>
        <p:txBody>
          <a:bodyPr wrap="square" rtlCol="0">
            <a:spAutoFit/>
          </a:bodyPr>
          <a:lstStyle/>
          <a:p>
            <a:pPr algn="ctr"/>
            <a:r>
              <a:rPr lang="en-IN" sz="2800" b="1" dirty="0">
                <a:latin typeface="Cambria" panose="02040503050406030204" pitchFamily="18" charset="0"/>
                <a:ea typeface="Cambria" panose="02040503050406030204" pitchFamily="18" charset="0"/>
              </a:rPr>
              <a:t>Infra Advisors </a:t>
            </a:r>
            <a:r>
              <a:rPr lang="en-IN" sz="2800" b="1" dirty="0">
                <a:solidFill>
                  <a:srgbClr val="00843B"/>
                </a:solidFill>
                <a:latin typeface="Cambria" panose="02040503050406030204" pitchFamily="18" charset="0"/>
                <a:ea typeface="Cambria" panose="02040503050406030204" pitchFamily="18" charset="0"/>
              </a:rPr>
              <a:t>Core</a:t>
            </a:r>
            <a:r>
              <a:rPr lang="en-IN" sz="2800" b="1" dirty="0">
                <a:latin typeface="Cambria" panose="02040503050406030204" pitchFamily="18" charset="0"/>
                <a:ea typeface="Cambria" panose="02040503050406030204" pitchFamily="18" charset="0"/>
              </a:rPr>
              <a:t> </a:t>
            </a:r>
            <a:r>
              <a:rPr lang="en-IN" sz="2800" b="1" dirty="0">
                <a:solidFill>
                  <a:srgbClr val="00843B"/>
                </a:solidFill>
                <a:latin typeface="Cambria" panose="02040503050406030204" pitchFamily="18" charset="0"/>
                <a:ea typeface="Cambria" panose="02040503050406030204" pitchFamily="18" charset="0"/>
              </a:rPr>
              <a:t>Competencies</a:t>
            </a:r>
          </a:p>
        </p:txBody>
      </p:sp>
      <p:grpSp>
        <p:nvGrpSpPr>
          <p:cNvPr id="49" name="Group 48">
            <a:extLst>
              <a:ext uri="{FF2B5EF4-FFF2-40B4-BE49-F238E27FC236}">
                <a16:creationId xmlns:a16="http://schemas.microsoft.com/office/drawing/2014/main" id="{CE41D846-DEFB-7C35-279D-00D22197E13C}"/>
              </a:ext>
            </a:extLst>
          </p:cNvPr>
          <p:cNvGrpSpPr/>
          <p:nvPr/>
        </p:nvGrpSpPr>
        <p:grpSpPr>
          <a:xfrm>
            <a:off x="878070" y="1398008"/>
            <a:ext cx="4881149" cy="4564563"/>
            <a:chOff x="922832" y="1146719"/>
            <a:chExt cx="4881149" cy="4564563"/>
          </a:xfrm>
        </p:grpSpPr>
        <p:sp>
          <p:nvSpPr>
            <p:cNvPr id="50" name="Rectangle: Rounded Corners 69">
              <a:extLst>
                <a:ext uri="{FF2B5EF4-FFF2-40B4-BE49-F238E27FC236}">
                  <a16:creationId xmlns:a16="http://schemas.microsoft.com/office/drawing/2014/main" id="{94C74D2E-674F-9F84-5DCC-35A2D07A0EAB}"/>
                </a:ext>
              </a:extLst>
            </p:cNvPr>
            <p:cNvSpPr/>
            <p:nvPr/>
          </p:nvSpPr>
          <p:spPr>
            <a:xfrm>
              <a:off x="1037616" y="2391095"/>
              <a:ext cx="949124" cy="2989964"/>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1" name="Rounded Rectangle 50">
              <a:extLst>
                <a:ext uri="{FF2B5EF4-FFF2-40B4-BE49-F238E27FC236}">
                  <a16:creationId xmlns:a16="http://schemas.microsoft.com/office/drawing/2014/main" id="{25F66DA0-FE07-378C-3CBC-593CA617123F}"/>
                </a:ext>
              </a:extLst>
            </p:cNvPr>
            <p:cNvSpPr/>
            <p:nvPr/>
          </p:nvSpPr>
          <p:spPr>
            <a:xfrm>
              <a:off x="1173887" y="1522714"/>
              <a:ext cx="4599006" cy="4188568"/>
            </a:xfrm>
            <a:prstGeom prst="roundRect">
              <a:avLst>
                <a:gd name="adj" fmla="val 5758"/>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sp>
          <p:nvSpPr>
            <p:cNvPr id="52" name="Rectangle: Diagonal Corners Rounded 4">
              <a:extLst>
                <a:ext uri="{FF2B5EF4-FFF2-40B4-BE49-F238E27FC236}">
                  <a16:creationId xmlns:a16="http://schemas.microsoft.com/office/drawing/2014/main" id="{967A1200-22E5-8F34-F83E-8C23F483C0BC}"/>
                </a:ext>
              </a:extLst>
            </p:cNvPr>
            <p:cNvSpPr/>
            <p:nvPr/>
          </p:nvSpPr>
          <p:spPr>
            <a:xfrm>
              <a:off x="1142800" y="1220193"/>
              <a:ext cx="4661181" cy="662756"/>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3" name="Rectangle 52">
              <a:extLst>
                <a:ext uri="{FF2B5EF4-FFF2-40B4-BE49-F238E27FC236}">
                  <a16:creationId xmlns:a16="http://schemas.microsoft.com/office/drawing/2014/main" id="{6447B154-CF69-5BFB-A95E-D40C62DFCA33}"/>
                </a:ext>
              </a:extLst>
            </p:cNvPr>
            <p:cNvSpPr/>
            <p:nvPr/>
          </p:nvSpPr>
          <p:spPr>
            <a:xfrm>
              <a:off x="1850752" y="1303074"/>
              <a:ext cx="3191744" cy="523220"/>
            </a:xfrm>
            <a:prstGeom prst="rect">
              <a:avLst/>
            </a:prstGeom>
          </p:spPr>
          <p:txBody>
            <a:bodyPr wrap="square">
              <a:spAutoFit/>
            </a:bodyPr>
            <a:lstStyle/>
            <a:p>
              <a:r>
                <a:rPr lang="en-US" sz="1400" b="1" dirty="0">
                  <a:solidFill>
                    <a:schemeClr val="bg1"/>
                  </a:solidFill>
                  <a:latin typeface="Cambria" panose="02040503050406030204" pitchFamily="18" charset="0"/>
                  <a:ea typeface="Cambria" panose="02040503050406030204" pitchFamily="18" charset="0"/>
                </a:rPr>
                <a:t>Investment Banking and </a:t>
              </a:r>
            </a:p>
            <a:p>
              <a:r>
                <a:rPr lang="en-US" sz="1400" b="1" dirty="0">
                  <a:solidFill>
                    <a:schemeClr val="bg1"/>
                  </a:solidFill>
                  <a:latin typeface="Cambria" panose="02040503050406030204" pitchFamily="18" charset="0"/>
                  <a:ea typeface="Cambria" panose="02040503050406030204" pitchFamily="18" charset="0"/>
                </a:rPr>
                <a:t>Debt Market </a:t>
              </a:r>
              <a:endParaRPr lang="en-IN" sz="1400" b="1" dirty="0">
                <a:solidFill>
                  <a:schemeClr val="bg1"/>
                </a:solidFill>
                <a:latin typeface="Cambria" panose="02040503050406030204" pitchFamily="18" charset="0"/>
                <a:ea typeface="Cambria" panose="02040503050406030204" pitchFamily="18" charset="0"/>
              </a:endParaRPr>
            </a:p>
          </p:txBody>
        </p:sp>
        <p:grpSp>
          <p:nvGrpSpPr>
            <p:cNvPr id="54" name="Group 53">
              <a:extLst>
                <a:ext uri="{FF2B5EF4-FFF2-40B4-BE49-F238E27FC236}">
                  <a16:creationId xmlns:a16="http://schemas.microsoft.com/office/drawing/2014/main" id="{5879FE1C-AC98-B441-0AD2-B6D27B2853F2}"/>
                </a:ext>
              </a:extLst>
            </p:cNvPr>
            <p:cNvGrpSpPr/>
            <p:nvPr/>
          </p:nvGrpSpPr>
          <p:grpSpPr>
            <a:xfrm>
              <a:off x="922832" y="1146719"/>
              <a:ext cx="835929" cy="835929"/>
              <a:chOff x="356474" y="1279757"/>
              <a:chExt cx="1049261" cy="1049261"/>
            </a:xfrm>
            <a:effectLst/>
          </p:grpSpPr>
          <p:sp>
            <p:nvSpPr>
              <p:cNvPr id="56" name="Oval 55">
                <a:extLst>
                  <a:ext uri="{FF2B5EF4-FFF2-40B4-BE49-F238E27FC236}">
                    <a16:creationId xmlns:a16="http://schemas.microsoft.com/office/drawing/2014/main" id="{4E552DD4-DB45-347F-79D9-77AF395CA91F}"/>
                  </a:ext>
                </a:extLst>
              </p:cNvPr>
              <p:cNvSpPr/>
              <p:nvPr/>
            </p:nvSpPr>
            <p:spPr>
              <a:xfrm>
                <a:off x="356474" y="1279757"/>
                <a:ext cx="1049261" cy="1049261"/>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57" name="Graphic 26">
                <a:extLst>
                  <a:ext uri="{FF2B5EF4-FFF2-40B4-BE49-F238E27FC236}">
                    <a16:creationId xmlns:a16="http://schemas.microsoft.com/office/drawing/2014/main" id="{C27AADED-5300-43A8-59C3-5B7C8F6F8D9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4" y="1307136"/>
                <a:ext cx="936303" cy="963057"/>
              </a:xfrm>
              <a:prstGeom prst="rect">
                <a:avLst/>
              </a:prstGeom>
            </p:spPr>
          </p:pic>
        </p:grpSp>
        <p:pic>
          <p:nvPicPr>
            <p:cNvPr id="55" name="Picture 54">
              <a:extLst>
                <a:ext uri="{FF2B5EF4-FFF2-40B4-BE49-F238E27FC236}">
                  <a16:creationId xmlns:a16="http://schemas.microsoft.com/office/drawing/2014/main" id="{5343535B-691C-CFA0-E5B3-D88EDB3F71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113" y="1377287"/>
              <a:ext cx="475799" cy="475799"/>
            </a:xfrm>
            <a:prstGeom prst="rect">
              <a:avLst/>
            </a:prstGeom>
          </p:spPr>
        </p:pic>
      </p:grpSp>
      <p:grpSp>
        <p:nvGrpSpPr>
          <p:cNvPr id="58" name="Group 57">
            <a:extLst>
              <a:ext uri="{FF2B5EF4-FFF2-40B4-BE49-F238E27FC236}">
                <a16:creationId xmlns:a16="http://schemas.microsoft.com/office/drawing/2014/main" id="{859A2171-101C-9AF3-8F1D-985971216FD0}"/>
              </a:ext>
            </a:extLst>
          </p:cNvPr>
          <p:cNvGrpSpPr/>
          <p:nvPr/>
        </p:nvGrpSpPr>
        <p:grpSpPr>
          <a:xfrm>
            <a:off x="6451632" y="1415065"/>
            <a:ext cx="4881149" cy="4547506"/>
            <a:chOff x="6016577" y="1163776"/>
            <a:chExt cx="4881149" cy="4547506"/>
          </a:xfrm>
        </p:grpSpPr>
        <p:sp>
          <p:nvSpPr>
            <p:cNvPr id="59" name="Rectangle: Rounded Corners 82">
              <a:extLst>
                <a:ext uri="{FF2B5EF4-FFF2-40B4-BE49-F238E27FC236}">
                  <a16:creationId xmlns:a16="http://schemas.microsoft.com/office/drawing/2014/main" id="{7BF215B4-B4F1-9707-0CBC-28B879F3259C}"/>
                </a:ext>
              </a:extLst>
            </p:cNvPr>
            <p:cNvSpPr/>
            <p:nvPr/>
          </p:nvSpPr>
          <p:spPr>
            <a:xfrm>
              <a:off x="6131361" y="2408152"/>
              <a:ext cx="949124" cy="2989964"/>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ounded Rectangle 5">
              <a:extLst>
                <a:ext uri="{FF2B5EF4-FFF2-40B4-BE49-F238E27FC236}">
                  <a16:creationId xmlns:a16="http://schemas.microsoft.com/office/drawing/2014/main" id="{940B136C-93CF-D8A3-B35C-73EBE1B4F53C}"/>
                </a:ext>
              </a:extLst>
            </p:cNvPr>
            <p:cNvSpPr/>
            <p:nvPr/>
          </p:nvSpPr>
          <p:spPr>
            <a:xfrm>
              <a:off x="6267632" y="1539770"/>
              <a:ext cx="4599006" cy="4171512"/>
            </a:xfrm>
            <a:prstGeom prst="roundRect">
              <a:avLst>
                <a:gd name="adj" fmla="val 5758"/>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sp>
          <p:nvSpPr>
            <p:cNvPr id="61" name="Rectangle: Diagonal Corners Rounded 85">
              <a:extLst>
                <a:ext uri="{FF2B5EF4-FFF2-40B4-BE49-F238E27FC236}">
                  <a16:creationId xmlns:a16="http://schemas.microsoft.com/office/drawing/2014/main" id="{194D791E-88F5-2F7D-F90E-9FC741297054}"/>
                </a:ext>
              </a:extLst>
            </p:cNvPr>
            <p:cNvSpPr/>
            <p:nvPr/>
          </p:nvSpPr>
          <p:spPr>
            <a:xfrm>
              <a:off x="6236545" y="1237250"/>
              <a:ext cx="4661181" cy="662756"/>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2" name="Rectangle 61">
              <a:extLst>
                <a:ext uri="{FF2B5EF4-FFF2-40B4-BE49-F238E27FC236}">
                  <a16:creationId xmlns:a16="http://schemas.microsoft.com/office/drawing/2014/main" id="{D9A581F6-62C2-02E7-4C31-43D5555FBB45}"/>
                </a:ext>
              </a:extLst>
            </p:cNvPr>
            <p:cNvSpPr/>
            <p:nvPr/>
          </p:nvSpPr>
          <p:spPr>
            <a:xfrm>
              <a:off x="7013569" y="1385881"/>
              <a:ext cx="3191744" cy="307777"/>
            </a:xfrm>
            <a:prstGeom prst="rect">
              <a:avLst/>
            </a:prstGeom>
          </p:spPr>
          <p:txBody>
            <a:bodyPr wrap="square">
              <a:spAutoFit/>
            </a:bodyPr>
            <a:lstStyle/>
            <a:p>
              <a:r>
                <a:rPr lang="en-IN" sz="1400" b="1" dirty="0">
                  <a:solidFill>
                    <a:schemeClr val="bg1"/>
                  </a:solidFill>
                  <a:latin typeface="Cambria" panose="02040503050406030204" pitchFamily="18" charset="0"/>
                  <a:ea typeface="Cambria" panose="02040503050406030204" pitchFamily="18" charset="0"/>
                </a:rPr>
                <a:t>Mergers &amp; Acquisitions</a:t>
              </a:r>
            </a:p>
          </p:txBody>
        </p:sp>
        <p:grpSp>
          <p:nvGrpSpPr>
            <p:cNvPr id="63" name="Group 62">
              <a:extLst>
                <a:ext uri="{FF2B5EF4-FFF2-40B4-BE49-F238E27FC236}">
                  <a16:creationId xmlns:a16="http://schemas.microsoft.com/office/drawing/2014/main" id="{813FC2BA-ABB8-500F-6544-C7ED6977646E}"/>
                </a:ext>
              </a:extLst>
            </p:cNvPr>
            <p:cNvGrpSpPr/>
            <p:nvPr/>
          </p:nvGrpSpPr>
          <p:grpSpPr>
            <a:xfrm>
              <a:off x="6016577" y="1163776"/>
              <a:ext cx="835929" cy="835929"/>
              <a:chOff x="356474" y="1279757"/>
              <a:chExt cx="1049261" cy="1049261"/>
            </a:xfrm>
            <a:effectLst/>
          </p:grpSpPr>
          <p:sp>
            <p:nvSpPr>
              <p:cNvPr id="65" name="Oval 64">
                <a:extLst>
                  <a:ext uri="{FF2B5EF4-FFF2-40B4-BE49-F238E27FC236}">
                    <a16:creationId xmlns:a16="http://schemas.microsoft.com/office/drawing/2014/main" id="{5D0C2FB4-039F-74AE-AE5F-FC69E09F335C}"/>
                  </a:ext>
                </a:extLst>
              </p:cNvPr>
              <p:cNvSpPr/>
              <p:nvPr/>
            </p:nvSpPr>
            <p:spPr>
              <a:xfrm>
                <a:off x="356474" y="1279757"/>
                <a:ext cx="1049261" cy="1049261"/>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   </a:t>
                </a:r>
              </a:p>
            </p:txBody>
          </p:sp>
          <p:pic>
            <p:nvPicPr>
              <p:cNvPr id="66" name="Graphic 89">
                <a:extLst>
                  <a:ext uri="{FF2B5EF4-FFF2-40B4-BE49-F238E27FC236}">
                    <a16:creationId xmlns:a16="http://schemas.microsoft.com/office/drawing/2014/main" id="{327C224B-D741-26B3-E195-3BC4DF77089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774" y="1307136"/>
                <a:ext cx="936303" cy="963057"/>
              </a:xfrm>
              <a:prstGeom prst="rect">
                <a:avLst/>
              </a:prstGeom>
            </p:spPr>
          </p:pic>
        </p:grpSp>
        <p:pic>
          <p:nvPicPr>
            <p:cNvPr id="64" name="Picture 63">
              <a:extLst>
                <a:ext uri="{FF2B5EF4-FFF2-40B4-BE49-F238E27FC236}">
                  <a16:creationId xmlns:a16="http://schemas.microsoft.com/office/drawing/2014/main" id="{061404DB-CE09-5625-6728-51F947085DE7}"/>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88257" y="1395457"/>
              <a:ext cx="415344" cy="415344"/>
            </a:xfrm>
            <a:prstGeom prst="rect">
              <a:avLst/>
            </a:prstGeom>
          </p:spPr>
        </p:pic>
      </p:grpSp>
      <p:sp>
        <p:nvSpPr>
          <p:cNvPr id="67" name="Rectangle 66">
            <a:extLst>
              <a:ext uri="{FF2B5EF4-FFF2-40B4-BE49-F238E27FC236}">
                <a16:creationId xmlns:a16="http://schemas.microsoft.com/office/drawing/2014/main" id="{9ABF9C5B-AB02-2E98-43AA-061BD5441296}"/>
              </a:ext>
            </a:extLst>
          </p:cNvPr>
          <p:cNvSpPr/>
          <p:nvPr/>
        </p:nvSpPr>
        <p:spPr>
          <a:xfrm>
            <a:off x="1173059" y="2290191"/>
            <a:ext cx="4568368" cy="954107"/>
          </a:xfrm>
          <a:prstGeom prst="rect">
            <a:avLst/>
          </a:prstGeom>
        </p:spPr>
        <p:txBody>
          <a:bodyPr wrap="square">
            <a:spAutoFit/>
          </a:bodyPr>
          <a:lstStyle/>
          <a:p>
            <a:r>
              <a:rPr lang="en-US" sz="1400" dirty="0"/>
              <a:t>Infra Advisors brings expertise in helping clients raise </a:t>
            </a:r>
          </a:p>
          <a:p>
            <a:r>
              <a:rPr lang="en-US" sz="1400" dirty="0"/>
              <a:t>capital for PPP projects by way multiple options like Senior </a:t>
            </a:r>
          </a:p>
          <a:p>
            <a:r>
              <a:rPr lang="en-US" sz="1400" dirty="0"/>
              <a:t>Debt, Structured and Mezzanine Debt thus optimizing </a:t>
            </a:r>
          </a:p>
          <a:p>
            <a:r>
              <a:rPr lang="en-US" sz="1400" dirty="0"/>
              <a:t>capital Structure. </a:t>
            </a:r>
          </a:p>
        </p:txBody>
      </p:sp>
      <p:sp>
        <p:nvSpPr>
          <p:cNvPr id="68" name="Rectangle 67">
            <a:extLst>
              <a:ext uri="{FF2B5EF4-FFF2-40B4-BE49-F238E27FC236}">
                <a16:creationId xmlns:a16="http://schemas.microsoft.com/office/drawing/2014/main" id="{9BE62EBD-7A16-D935-1244-35E6F89A1695}"/>
              </a:ext>
            </a:extLst>
          </p:cNvPr>
          <p:cNvSpPr/>
          <p:nvPr/>
        </p:nvSpPr>
        <p:spPr>
          <a:xfrm>
            <a:off x="1192722" y="3346625"/>
            <a:ext cx="4285101" cy="1384995"/>
          </a:xfrm>
          <a:prstGeom prst="rect">
            <a:avLst/>
          </a:prstGeom>
        </p:spPr>
        <p:txBody>
          <a:bodyPr wrap="square">
            <a:spAutoFit/>
          </a:bodyPr>
          <a:lstStyle/>
          <a:p>
            <a:r>
              <a:rPr lang="en-US" sz="1400" dirty="0"/>
              <a:t>With knowledge and understanding of both micro and macroeconomic trends, Infra Advisors actively monitors local market dynamics and the potential impact of global geopolitical events. Thus, ability to understand interest rate movements, credit ratings, credit trends, and overall market sentiment.</a:t>
            </a:r>
          </a:p>
        </p:txBody>
      </p:sp>
      <p:sp>
        <p:nvSpPr>
          <p:cNvPr id="69" name="Rectangle 68">
            <a:extLst>
              <a:ext uri="{FF2B5EF4-FFF2-40B4-BE49-F238E27FC236}">
                <a16:creationId xmlns:a16="http://schemas.microsoft.com/office/drawing/2014/main" id="{ECBD9571-576C-B634-D828-62599B50F980}"/>
              </a:ext>
            </a:extLst>
          </p:cNvPr>
          <p:cNvSpPr/>
          <p:nvPr/>
        </p:nvSpPr>
        <p:spPr>
          <a:xfrm>
            <a:off x="1202679" y="4833947"/>
            <a:ext cx="4422561" cy="738664"/>
          </a:xfrm>
          <a:prstGeom prst="rect">
            <a:avLst/>
          </a:prstGeom>
        </p:spPr>
        <p:txBody>
          <a:bodyPr wrap="square">
            <a:spAutoFit/>
          </a:bodyPr>
          <a:lstStyle/>
          <a:p>
            <a:r>
              <a:rPr lang="en-US" sz="1400" dirty="0"/>
              <a:t>Infra Advisors leverages its strong relationships with institutional investors, regulatory authorities, and credit rating agencies to enhance client outcomes. </a:t>
            </a:r>
          </a:p>
        </p:txBody>
      </p:sp>
      <p:sp>
        <p:nvSpPr>
          <p:cNvPr id="70" name="Rectangle 69">
            <a:extLst>
              <a:ext uri="{FF2B5EF4-FFF2-40B4-BE49-F238E27FC236}">
                <a16:creationId xmlns:a16="http://schemas.microsoft.com/office/drawing/2014/main" id="{A12D45D3-E094-3AA8-E893-C0D89680EE8D}"/>
              </a:ext>
            </a:extLst>
          </p:cNvPr>
          <p:cNvSpPr/>
          <p:nvPr/>
        </p:nvSpPr>
        <p:spPr>
          <a:xfrm>
            <a:off x="6720072" y="2309512"/>
            <a:ext cx="4432097" cy="1169551"/>
          </a:xfrm>
          <a:prstGeom prst="rect">
            <a:avLst/>
          </a:prstGeom>
        </p:spPr>
        <p:txBody>
          <a:bodyPr wrap="square">
            <a:spAutoFit/>
          </a:bodyPr>
          <a:lstStyle/>
          <a:p>
            <a:r>
              <a:rPr lang="en-US" sz="1400" dirty="0"/>
              <a:t>Infra Advisors possesses a distinct set of competencies that seamlessly integrate </a:t>
            </a:r>
            <a:r>
              <a:rPr lang="en-US" sz="1400" b="1" dirty="0"/>
              <a:t>financial, technical, and regulatory expertise</a:t>
            </a:r>
            <a:r>
              <a:rPr lang="en-US" sz="1400" dirty="0"/>
              <a:t> to support </a:t>
            </a:r>
            <a:r>
              <a:rPr lang="en-US" sz="1400" b="1" dirty="0"/>
              <a:t>Mergers and Acquisitions (M&amp;A) Advisory involving Public-Private Partnership (PPP) assets. </a:t>
            </a:r>
            <a:endParaRPr lang="en-US" sz="1400" dirty="0"/>
          </a:p>
        </p:txBody>
      </p:sp>
      <p:sp>
        <p:nvSpPr>
          <p:cNvPr id="71" name="Rectangle 70">
            <a:extLst>
              <a:ext uri="{FF2B5EF4-FFF2-40B4-BE49-F238E27FC236}">
                <a16:creationId xmlns:a16="http://schemas.microsoft.com/office/drawing/2014/main" id="{18459F56-0440-8B6D-2474-47F4483DB282}"/>
              </a:ext>
            </a:extLst>
          </p:cNvPr>
          <p:cNvSpPr/>
          <p:nvPr/>
        </p:nvSpPr>
        <p:spPr>
          <a:xfrm>
            <a:off x="6751160" y="3595266"/>
            <a:ext cx="4432097" cy="2031325"/>
          </a:xfrm>
          <a:prstGeom prst="rect">
            <a:avLst/>
          </a:prstGeom>
        </p:spPr>
        <p:txBody>
          <a:bodyPr wrap="square">
            <a:spAutoFit/>
          </a:bodyPr>
          <a:lstStyle/>
          <a:p>
            <a:r>
              <a:rPr lang="en-US" sz="1400" dirty="0"/>
              <a:t>Leveraging an </a:t>
            </a:r>
            <a:r>
              <a:rPr lang="en-US" sz="1400" b="1" dirty="0"/>
              <a:t>extensive network </a:t>
            </a:r>
            <a:r>
              <a:rPr lang="en-US" sz="1400" dirty="0"/>
              <a:t>across the infrastructure ecosystem, the firm actively tracks market trends, identifies potential buyers and sellers, and uncovers strategic investment opportunities. Infra Advisors works closely with all stakeholders and expert, including investors, lenders, project authorities, legal counsels, valuers, and tax advisors (both direct and indirect), enabling a comprehensive approach to transaction execution. </a:t>
            </a:r>
          </a:p>
        </p:txBody>
      </p:sp>
    </p:spTree>
    <p:extLst>
      <p:ext uri="{BB962C8B-B14F-4D97-AF65-F5344CB8AC3E}">
        <p14:creationId xmlns:p14="http://schemas.microsoft.com/office/powerpoint/2010/main" val="1923250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16  </a:t>
            </a:r>
          </a:p>
        </p:txBody>
      </p:sp>
      <p:sp>
        <p:nvSpPr>
          <p:cNvPr id="28" name="Title 2">
            <a:extLst>
              <a:ext uri="{FF2B5EF4-FFF2-40B4-BE49-F238E27FC236}">
                <a16:creationId xmlns:a16="http://schemas.microsoft.com/office/drawing/2014/main" id="{05D28276-F1B9-ECA4-A292-E28BAF58E86F}"/>
              </a:ext>
            </a:extLst>
          </p:cNvPr>
          <p:cNvSpPr txBox="1">
            <a:spLocks/>
          </p:cNvSpPr>
          <p:nvPr/>
        </p:nvSpPr>
        <p:spPr>
          <a:xfrm>
            <a:off x="1524000" y="2858566"/>
            <a:ext cx="9144000" cy="2387600"/>
          </a:xfrm>
          <a:prstGeom prst="rect">
            <a:avLst/>
          </a:prstGeom>
        </p:spPr>
        <p:txBody>
          <a:bodyPr>
            <a:normAutofit/>
          </a:bodyPr>
          <a:lstStyle>
            <a:lvl1pPr algn="ctr"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4000" b="0" kern="100" dirty="0">
                <a:solidFill>
                  <a:srgbClr val="00843B"/>
                </a:solidFill>
                <a:ea typeface="Calibri" panose="020F0502020204030204" pitchFamily="34" charset="0"/>
                <a:cs typeface="Times New Roman" panose="02020603050405020304" pitchFamily="18" charset="0"/>
              </a:rPr>
              <a:t>I</a:t>
            </a:r>
            <a:r>
              <a:rPr lang="en-US" sz="4000" b="0" kern="100" dirty="0">
                <a:solidFill>
                  <a:srgbClr val="302A19"/>
                </a:solidFill>
                <a:ea typeface="Calibri" panose="020F0502020204030204" pitchFamily="34" charset="0"/>
                <a:cs typeface="Times New Roman" panose="02020603050405020304" pitchFamily="18" charset="0"/>
              </a:rPr>
              <a:t>nfra Advisors’s </a:t>
            </a:r>
            <a:r>
              <a:rPr lang="en-IN" sz="4000" dirty="0">
                <a:solidFill>
                  <a:srgbClr val="00843B"/>
                </a:solidFill>
              </a:rPr>
              <a:t>Services</a:t>
            </a:r>
          </a:p>
        </p:txBody>
      </p:sp>
    </p:spTree>
    <p:extLst>
      <p:ext uri="{BB962C8B-B14F-4D97-AF65-F5344CB8AC3E}">
        <p14:creationId xmlns:p14="http://schemas.microsoft.com/office/powerpoint/2010/main" val="147756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17  </a:t>
            </a:r>
          </a:p>
        </p:txBody>
      </p:sp>
      <p:sp>
        <p:nvSpPr>
          <p:cNvPr id="5" name="TextBox 3">
            <a:extLst>
              <a:ext uri="{FF2B5EF4-FFF2-40B4-BE49-F238E27FC236}">
                <a16:creationId xmlns:a16="http://schemas.microsoft.com/office/drawing/2014/main" id="{9B8CB5BE-9FB8-EE57-7F64-B04F8FE0FE6D}"/>
              </a:ext>
            </a:extLst>
          </p:cNvPr>
          <p:cNvSpPr txBox="1"/>
          <p:nvPr/>
        </p:nvSpPr>
        <p:spPr>
          <a:xfrm>
            <a:off x="3686933" y="292718"/>
            <a:ext cx="4818134" cy="523220"/>
          </a:xfrm>
          <a:prstGeom prst="rect">
            <a:avLst/>
          </a:prstGeom>
          <a:noFill/>
        </p:spPr>
        <p:txBody>
          <a:bodyPr wrap="square" rtlCol="0" anchor="ctr" anchorCtr="0">
            <a:spAutoFit/>
          </a:bodyPr>
          <a:lstStyle/>
          <a:p>
            <a:pPr algn="ctr"/>
            <a:r>
              <a:rPr lang="en-IN" sz="2800" b="1" dirty="0">
                <a:latin typeface="Cambria" panose="02040503050406030204" pitchFamily="18" charset="0"/>
                <a:ea typeface="Cambria" panose="02040503050406030204" pitchFamily="18" charset="0"/>
              </a:rPr>
              <a:t>Infra Advisors </a:t>
            </a:r>
            <a:r>
              <a:rPr lang="en-IN" sz="2800" b="1" dirty="0">
                <a:solidFill>
                  <a:srgbClr val="00843B"/>
                </a:solidFill>
                <a:latin typeface="Cambria" panose="02040503050406030204" pitchFamily="18" charset="0"/>
                <a:ea typeface="Cambria" panose="02040503050406030204" pitchFamily="18" charset="0"/>
              </a:rPr>
              <a:t>Services</a:t>
            </a:r>
          </a:p>
        </p:txBody>
      </p:sp>
      <p:grpSp>
        <p:nvGrpSpPr>
          <p:cNvPr id="6" name="Group 5">
            <a:extLst>
              <a:ext uri="{FF2B5EF4-FFF2-40B4-BE49-F238E27FC236}">
                <a16:creationId xmlns:a16="http://schemas.microsoft.com/office/drawing/2014/main" id="{0076834F-6061-788B-ADC1-4BBA8B41F208}"/>
              </a:ext>
            </a:extLst>
          </p:cNvPr>
          <p:cNvGrpSpPr/>
          <p:nvPr/>
        </p:nvGrpSpPr>
        <p:grpSpPr>
          <a:xfrm>
            <a:off x="444241" y="1690325"/>
            <a:ext cx="11303518" cy="3973922"/>
            <a:chOff x="466463" y="1690325"/>
            <a:chExt cx="11303518" cy="3973922"/>
          </a:xfrm>
        </p:grpSpPr>
        <p:grpSp>
          <p:nvGrpSpPr>
            <p:cNvPr id="7" name="Group 6">
              <a:extLst>
                <a:ext uri="{FF2B5EF4-FFF2-40B4-BE49-F238E27FC236}">
                  <a16:creationId xmlns:a16="http://schemas.microsoft.com/office/drawing/2014/main" id="{BAF8B6B4-907B-B595-974F-C1BC4A41E3C0}"/>
                </a:ext>
              </a:extLst>
            </p:cNvPr>
            <p:cNvGrpSpPr/>
            <p:nvPr/>
          </p:nvGrpSpPr>
          <p:grpSpPr>
            <a:xfrm>
              <a:off x="466463" y="1690325"/>
              <a:ext cx="3675181" cy="3973922"/>
              <a:chOff x="425198" y="1500903"/>
              <a:chExt cx="3675181" cy="3973922"/>
            </a:xfrm>
          </p:grpSpPr>
          <p:sp>
            <p:nvSpPr>
              <p:cNvPr id="27" name="Rectangle: Rounded Corners 5">
                <a:extLst>
                  <a:ext uri="{FF2B5EF4-FFF2-40B4-BE49-F238E27FC236}">
                    <a16:creationId xmlns:a16="http://schemas.microsoft.com/office/drawing/2014/main" id="{E4F0BAF3-FE86-4A2A-A49C-D1502BE709FD}"/>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ounded Rectangle 5">
                <a:extLst>
                  <a:ext uri="{FF2B5EF4-FFF2-40B4-BE49-F238E27FC236}">
                    <a16:creationId xmlns:a16="http://schemas.microsoft.com/office/drawing/2014/main" id="{61D56EDB-59CA-3E5B-2D07-A0CBEEA48531}"/>
                  </a:ext>
                </a:extLst>
              </p:cNvPr>
              <p:cNvSpPr/>
              <p:nvPr/>
            </p:nvSpPr>
            <p:spPr>
              <a:xfrm>
                <a:off x="805926" y="1885261"/>
                <a:ext cx="3272332" cy="3589564"/>
              </a:xfrm>
              <a:prstGeom prst="roundRect">
                <a:avLst>
                  <a:gd name="adj" fmla="val 5758"/>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sp>
            <p:nvSpPr>
              <p:cNvPr id="30" name="Rectangle: Diagonal Corners Rounded 3">
                <a:extLst>
                  <a:ext uri="{FF2B5EF4-FFF2-40B4-BE49-F238E27FC236}">
                    <a16:creationId xmlns:a16="http://schemas.microsoft.com/office/drawing/2014/main" id="{5551A68B-A3DD-B1E6-B31B-90477E86AE94}"/>
                  </a:ext>
                </a:extLst>
              </p:cNvPr>
              <p:cNvSpPr/>
              <p:nvPr/>
            </p:nvSpPr>
            <p:spPr>
              <a:xfrm>
                <a:off x="783807" y="1651829"/>
                <a:ext cx="3316572" cy="650466"/>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31" name="Group 30">
                <a:extLst>
                  <a:ext uri="{FF2B5EF4-FFF2-40B4-BE49-F238E27FC236}">
                    <a16:creationId xmlns:a16="http://schemas.microsoft.com/office/drawing/2014/main" id="{A8026F2D-05C7-277F-BDCA-C90D66B8F6BF}"/>
                  </a:ext>
                </a:extLst>
              </p:cNvPr>
              <p:cNvGrpSpPr/>
              <p:nvPr/>
            </p:nvGrpSpPr>
            <p:grpSpPr>
              <a:xfrm>
                <a:off x="425198" y="1500903"/>
                <a:ext cx="842710" cy="842710"/>
                <a:chOff x="1698868" y="1543426"/>
                <a:chExt cx="1049261" cy="1049261"/>
              </a:xfrm>
            </p:grpSpPr>
            <p:sp>
              <p:nvSpPr>
                <p:cNvPr id="34" name="Oval 33">
                  <a:extLst>
                    <a:ext uri="{FF2B5EF4-FFF2-40B4-BE49-F238E27FC236}">
                      <a16:creationId xmlns:a16="http://schemas.microsoft.com/office/drawing/2014/main" id="{60B59A5F-3904-1268-1C90-ED20820B4A1C}"/>
                    </a:ext>
                  </a:extLst>
                </p:cNvPr>
                <p:cNvSpPr/>
                <p:nvPr/>
              </p:nvSpPr>
              <p:spPr>
                <a:xfrm>
                  <a:off x="1698868" y="1543426"/>
                  <a:ext cx="1049261" cy="1049261"/>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35" name="Group 34">
                  <a:extLst>
                    <a:ext uri="{FF2B5EF4-FFF2-40B4-BE49-F238E27FC236}">
                      <a16:creationId xmlns:a16="http://schemas.microsoft.com/office/drawing/2014/main" id="{8647E5D7-CAA0-0900-6BF5-7EF6A4C80DC1}"/>
                    </a:ext>
                  </a:extLst>
                </p:cNvPr>
                <p:cNvGrpSpPr/>
                <p:nvPr/>
              </p:nvGrpSpPr>
              <p:grpSpPr>
                <a:xfrm>
                  <a:off x="1727440" y="1581185"/>
                  <a:ext cx="933118" cy="959780"/>
                  <a:chOff x="1658961" y="541512"/>
                  <a:chExt cx="933118" cy="959780"/>
                </a:xfrm>
              </p:grpSpPr>
              <p:pic>
                <p:nvPicPr>
                  <p:cNvPr id="36" name="Graphic 23">
                    <a:extLst>
                      <a:ext uri="{FF2B5EF4-FFF2-40B4-BE49-F238E27FC236}">
                        <a16:creationId xmlns:a16="http://schemas.microsoft.com/office/drawing/2014/main" id="{9F061DC6-2B13-0EA4-3F50-FE85E3713A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58961" y="541512"/>
                    <a:ext cx="933118" cy="959780"/>
                  </a:xfrm>
                  <a:prstGeom prst="rect">
                    <a:avLst/>
                  </a:prstGeom>
                </p:spPr>
              </p:pic>
              <p:pic>
                <p:nvPicPr>
                  <p:cNvPr id="37" name="Picture 36">
                    <a:extLst>
                      <a:ext uri="{FF2B5EF4-FFF2-40B4-BE49-F238E27FC236}">
                        <a16:creationId xmlns:a16="http://schemas.microsoft.com/office/drawing/2014/main" id="{501BF179-DB17-1F30-00C6-21FEEF952E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32327" y="761778"/>
                    <a:ext cx="519249" cy="519249"/>
                  </a:xfrm>
                  <a:prstGeom prst="rect">
                    <a:avLst/>
                  </a:prstGeom>
                </p:spPr>
              </p:pic>
            </p:grpSp>
          </p:grpSp>
          <p:sp>
            <p:nvSpPr>
              <p:cNvPr id="32" name="Rectangle 31">
                <a:extLst>
                  <a:ext uri="{FF2B5EF4-FFF2-40B4-BE49-F238E27FC236}">
                    <a16:creationId xmlns:a16="http://schemas.microsoft.com/office/drawing/2014/main" id="{4F0C3DDA-918C-CF76-DC3B-8B85E9555FFA}"/>
                  </a:ext>
                </a:extLst>
              </p:cNvPr>
              <p:cNvSpPr/>
              <p:nvPr/>
            </p:nvSpPr>
            <p:spPr>
              <a:xfrm>
                <a:off x="1411676" y="1831652"/>
                <a:ext cx="2419736" cy="319839"/>
              </a:xfrm>
              <a:prstGeom prst="rect">
                <a:avLst/>
              </a:prstGeom>
            </p:spPr>
            <p:txBody>
              <a:bodyPr wrap="square">
                <a:spAutoFit/>
              </a:bodyPr>
              <a:lstStyle/>
              <a:p>
                <a:r>
                  <a:rPr lang="en-US" sz="1400" b="1" dirty="0">
                    <a:solidFill>
                      <a:schemeClr val="bg1"/>
                    </a:solidFill>
                    <a:latin typeface="Cambria" panose="02040503050406030204" pitchFamily="18" charset="0"/>
                    <a:ea typeface="Cambria" panose="02040503050406030204" pitchFamily="18" charset="0"/>
                  </a:rPr>
                  <a:t>Business Advisory</a:t>
                </a:r>
                <a:endParaRPr lang="en-IN" sz="1400" b="1" dirty="0">
                  <a:solidFill>
                    <a:schemeClr val="bg1"/>
                  </a:solidFill>
                  <a:latin typeface="Cambria" panose="02040503050406030204" pitchFamily="18" charset="0"/>
                  <a:ea typeface="Cambria" panose="02040503050406030204" pitchFamily="18" charset="0"/>
                </a:endParaRPr>
              </a:p>
            </p:txBody>
          </p:sp>
          <p:sp>
            <p:nvSpPr>
              <p:cNvPr id="33" name="Rectangle 32">
                <a:extLst>
                  <a:ext uri="{FF2B5EF4-FFF2-40B4-BE49-F238E27FC236}">
                    <a16:creationId xmlns:a16="http://schemas.microsoft.com/office/drawing/2014/main" id="{9080D358-81AB-821D-4A6B-A39C892A42A4}"/>
                  </a:ext>
                </a:extLst>
              </p:cNvPr>
              <p:cNvSpPr/>
              <p:nvPr/>
            </p:nvSpPr>
            <p:spPr>
              <a:xfrm>
                <a:off x="1078632" y="2494539"/>
                <a:ext cx="2704949" cy="2677656"/>
              </a:xfrm>
              <a:prstGeom prst="rect">
                <a:avLst/>
              </a:prstGeom>
            </p:spPr>
            <p:txBody>
              <a:bodyPr wrap="square">
                <a:spAutoFit/>
              </a:bodyPr>
              <a:lstStyle/>
              <a:p>
                <a:r>
                  <a:rPr lang="en-US" sz="1400" dirty="0"/>
                  <a:t>Our </a:t>
                </a:r>
                <a:r>
                  <a:rPr lang="en-US" sz="1400" b="1" dirty="0"/>
                  <a:t>Business Advisory services </a:t>
                </a:r>
                <a:r>
                  <a:rPr lang="en-US" sz="1400" dirty="0"/>
                  <a:t>are dedicated to guiding clients through the complexities of the infrastructure sector. </a:t>
                </a:r>
              </a:p>
              <a:p>
                <a:endParaRPr lang="en-US" sz="1400" dirty="0"/>
              </a:p>
              <a:p>
                <a:r>
                  <a:rPr lang="en-US" sz="1400" dirty="0"/>
                  <a:t>We deliver in-depth analysis of market dynamics, assess the </a:t>
                </a:r>
              </a:p>
              <a:p>
                <a:r>
                  <a:rPr lang="en-US" sz="1400" dirty="0"/>
                  <a:t>risk-reward landscape, and identify strategic growth opportunities—empowering clients to make informed, </a:t>
                </a:r>
              </a:p>
              <a:p>
                <a:r>
                  <a:rPr lang="en-US" sz="1400" dirty="0"/>
                  <a:t>forward-looking decisions.</a:t>
                </a:r>
              </a:p>
            </p:txBody>
          </p:sp>
        </p:grpSp>
        <p:grpSp>
          <p:nvGrpSpPr>
            <p:cNvPr id="8" name="Group 7">
              <a:extLst>
                <a:ext uri="{FF2B5EF4-FFF2-40B4-BE49-F238E27FC236}">
                  <a16:creationId xmlns:a16="http://schemas.microsoft.com/office/drawing/2014/main" id="{AE757E0F-6251-8982-A019-A248AEE60C23}"/>
                </a:ext>
              </a:extLst>
            </p:cNvPr>
            <p:cNvGrpSpPr/>
            <p:nvPr/>
          </p:nvGrpSpPr>
          <p:grpSpPr>
            <a:xfrm>
              <a:off x="4355103" y="1742368"/>
              <a:ext cx="3585743" cy="3890842"/>
              <a:chOff x="4266396" y="1583983"/>
              <a:chExt cx="3585743" cy="3890842"/>
            </a:xfrm>
          </p:grpSpPr>
          <p:sp>
            <p:nvSpPr>
              <p:cNvPr id="19" name="Rectangle: Rounded Corners 10">
                <a:extLst>
                  <a:ext uri="{FF2B5EF4-FFF2-40B4-BE49-F238E27FC236}">
                    <a16:creationId xmlns:a16="http://schemas.microsoft.com/office/drawing/2014/main" id="{AFA54238-A805-AEAE-8FAF-AC504669812A}"/>
                  </a:ext>
                </a:extLst>
              </p:cNvPr>
              <p:cNvSpPr/>
              <p:nvPr/>
            </p:nvSpPr>
            <p:spPr>
              <a:xfrm>
                <a:off x="446072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ounded Rectangle 5">
                <a:extLst>
                  <a:ext uri="{FF2B5EF4-FFF2-40B4-BE49-F238E27FC236}">
                    <a16:creationId xmlns:a16="http://schemas.microsoft.com/office/drawing/2014/main" id="{91E301D9-EAEF-3393-CE4B-DA7CF46EF719}"/>
                  </a:ext>
                </a:extLst>
              </p:cNvPr>
              <p:cNvSpPr/>
              <p:nvPr/>
            </p:nvSpPr>
            <p:spPr>
              <a:xfrm>
                <a:off x="4557686" y="1885261"/>
                <a:ext cx="3272332" cy="3589564"/>
              </a:xfrm>
              <a:prstGeom prst="roundRect">
                <a:avLst>
                  <a:gd name="adj" fmla="val 5758"/>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sp>
            <p:nvSpPr>
              <p:cNvPr id="21" name="Rectangle: Diagonal Corners Rounded 12">
                <a:extLst>
                  <a:ext uri="{FF2B5EF4-FFF2-40B4-BE49-F238E27FC236}">
                    <a16:creationId xmlns:a16="http://schemas.microsoft.com/office/drawing/2014/main" id="{96E4B9C7-30B0-F944-2A42-256F4D190480}"/>
                  </a:ext>
                </a:extLst>
              </p:cNvPr>
              <p:cNvSpPr/>
              <p:nvPr/>
            </p:nvSpPr>
            <p:spPr>
              <a:xfrm>
                <a:off x="4535567" y="1651829"/>
                <a:ext cx="3316572" cy="650466"/>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Oval 21">
                <a:extLst>
                  <a:ext uri="{FF2B5EF4-FFF2-40B4-BE49-F238E27FC236}">
                    <a16:creationId xmlns:a16="http://schemas.microsoft.com/office/drawing/2014/main" id="{B4F6605A-CD83-B7DE-54F1-C35EAE3862D0}"/>
                  </a:ext>
                </a:extLst>
              </p:cNvPr>
              <p:cNvSpPr/>
              <p:nvPr/>
            </p:nvSpPr>
            <p:spPr>
              <a:xfrm>
                <a:off x="4266396" y="1583983"/>
                <a:ext cx="842710" cy="842710"/>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3" name="Graphic 28">
                <a:extLst>
                  <a:ext uri="{FF2B5EF4-FFF2-40B4-BE49-F238E27FC236}">
                    <a16:creationId xmlns:a16="http://schemas.microsoft.com/office/drawing/2014/main" id="{247DCF86-A161-233A-9A7F-FC1F4FCEC8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89343" y="1614309"/>
                <a:ext cx="749430" cy="770844"/>
              </a:xfrm>
              <a:prstGeom prst="rect">
                <a:avLst/>
              </a:prstGeom>
            </p:spPr>
          </p:pic>
          <p:sp>
            <p:nvSpPr>
              <p:cNvPr id="24" name="Rectangle 23">
                <a:extLst>
                  <a:ext uri="{FF2B5EF4-FFF2-40B4-BE49-F238E27FC236}">
                    <a16:creationId xmlns:a16="http://schemas.microsoft.com/office/drawing/2014/main" id="{F592D758-CB83-4C98-27EE-779EE819C198}"/>
                  </a:ext>
                </a:extLst>
              </p:cNvPr>
              <p:cNvSpPr/>
              <p:nvPr/>
            </p:nvSpPr>
            <p:spPr>
              <a:xfrm>
                <a:off x="4798390" y="2479199"/>
                <a:ext cx="2704949" cy="2677656"/>
              </a:xfrm>
              <a:prstGeom prst="rect">
                <a:avLst/>
              </a:prstGeom>
            </p:spPr>
            <p:txBody>
              <a:bodyPr wrap="square">
                <a:spAutoFit/>
              </a:bodyPr>
              <a:lstStyle/>
              <a:p>
                <a:r>
                  <a:rPr lang="en-US" sz="1400" dirty="0"/>
                  <a:t>Our </a:t>
                </a:r>
                <a:r>
                  <a:rPr lang="en-US" sz="1400" b="1" dirty="0"/>
                  <a:t>Financial Modeling services </a:t>
                </a:r>
                <a:r>
                  <a:rPr lang="en-US" sz="1400" dirty="0"/>
                  <a:t>focus on evaluating project- and transaction-specific opportunities with precision and insight.</a:t>
                </a:r>
              </a:p>
              <a:p>
                <a:r>
                  <a:rPr lang="en-US" sz="1400" dirty="0"/>
                  <a:t> </a:t>
                </a:r>
              </a:p>
              <a:p>
                <a:r>
                  <a:rPr lang="en-US" sz="1400" dirty="0"/>
                  <a:t>We deliver decision-ready, </a:t>
                </a:r>
              </a:p>
              <a:p>
                <a:r>
                  <a:rPr lang="en-US" sz="1400" dirty="0"/>
                  <a:t>robust, tailored solutions </a:t>
                </a:r>
              </a:p>
              <a:p>
                <a:r>
                  <a:rPr lang="en-US" sz="1400" dirty="0"/>
                  <a:t>covering contractual frameworks, tax implications, accounting standards, market trends, commercial viability, bankability, and bid competitiveness.</a:t>
                </a:r>
              </a:p>
            </p:txBody>
          </p:sp>
          <p:sp>
            <p:nvSpPr>
              <p:cNvPr id="25" name="Rectangle 24">
                <a:extLst>
                  <a:ext uri="{FF2B5EF4-FFF2-40B4-BE49-F238E27FC236}">
                    <a16:creationId xmlns:a16="http://schemas.microsoft.com/office/drawing/2014/main" id="{D6D6C0DF-06F0-0A78-513B-DED759002923}"/>
                  </a:ext>
                </a:extLst>
              </p:cNvPr>
              <p:cNvSpPr/>
              <p:nvPr/>
            </p:nvSpPr>
            <p:spPr>
              <a:xfrm>
                <a:off x="5273749" y="1831652"/>
                <a:ext cx="2143406" cy="307777"/>
              </a:xfrm>
              <a:prstGeom prst="rect">
                <a:avLst/>
              </a:prstGeom>
            </p:spPr>
            <p:txBody>
              <a:bodyPr wrap="square">
                <a:spAutoFit/>
              </a:bodyPr>
              <a:lstStyle/>
              <a:p>
                <a:r>
                  <a:rPr lang="en-US" sz="1400" b="1" dirty="0">
                    <a:solidFill>
                      <a:schemeClr val="bg1"/>
                    </a:solidFill>
                    <a:latin typeface="Cambria" panose="02040503050406030204" pitchFamily="18" charset="0"/>
                    <a:ea typeface="Cambria" panose="02040503050406030204" pitchFamily="18" charset="0"/>
                  </a:rPr>
                  <a:t>Financial Evaluation</a:t>
                </a:r>
                <a:endParaRPr lang="en-IN" sz="1400" b="1" dirty="0">
                  <a:solidFill>
                    <a:schemeClr val="bg1"/>
                  </a:solidFill>
                  <a:latin typeface="Cambria" panose="02040503050406030204" pitchFamily="18" charset="0"/>
                  <a:ea typeface="Cambria" panose="02040503050406030204" pitchFamily="18" charset="0"/>
                </a:endParaRPr>
              </a:p>
            </p:txBody>
          </p:sp>
          <p:pic>
            <p:nvPicPr>
              <p:cNvPr id="26" name="Picture 25">
                <a:extLst>
                  <a:ext uri="{FF2B5EF4-FFF2-40B4-BE49-F238E27FC236}">
                    <a16:creationId xmlns:a16="http://schemas.microsoft.com/office/drawing/2014/main" id="{757CC853-4535-645D-F232-61D1138E2D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36484" y="1786984"/>
                <a:ext cx="397114" cy="397114"/>
              </a:xfrm>
              <a:prstGeom prst="rect">
                <a:avLst/>
              </a:prstGeom>
            </p:spPr>
          </p:pic>
        </p:grpSp>
        <p:grpSp>
          <p:nvGrpSpPr>
            <p:cNvPr id="9" name="Group 8">
              <a:extLst>
                <a:ext uri="{FF2B5EF4-FFF2-40B4-BE49-F238E27FC236}">
                  <a16:creationId xmlns:a16="http://schemas.microsoft.com/office/drawing/2014/main" id="{26E98474-A5C7-6022-28D1-73115C2EEC20}"/>
                </a:ext>
              </a:extLst>
            </p:cNvPr>
            <p:cNvGrpSpPr/>
            <p:nvPr/>
          </p:nvGrpSpPr>
          <p:grpSpPr>
            <a:xfrm>
              <a:off x="8209813" y="1731865"/>
              <a:ext cx="3560168" cy="3932382"/>
              <a:chOff x="8016782" y="1542443"/>
              <a:chExt cx="3560168" cy="3932382"/>
            </a:xfrm>
          </p:grpSpPr>
          <p:sp>
            <p:nvSpPr>
              <p:cNvPr id="10" name="Rectangle: Rounded Corners 15">
                <a:extLst>
                  <a:ext uri="{FF2B5EF4-FFF2-40B4-BE49-F238E27FC236}">
                    <a16:creationId xmlns:a16="http://schemas.microsoft.com/office/drawing/2014/main" id="{4CAC6D8D-98CD-675B-F9E7-E063A555D019}"/>
                  </a:ext>
                </a:extLst>
              </p:cNvPr>
              <p:cNvSpPr/>
              <p:nvPr/>
            </p:nvSpPr>
            <p:spPr>
              <a:xfrm>
                <a:off x="8185536"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ounded Rectangle 5">
                <a:extLst>
                  <a:ext uri="{FF2B5EF4-FFF2-40B4-BE49-F238E27FC236}">
                    <a16:creationId xmlns:a16="http://schemas.microsoft.com/office/drawing/2014/main" id="{A886447A-251F-C433-FF39-03192288CABF}"/>
                  </a:ext>
                </a:extLst>
              </p:cNvPr>
              <p:cNvSpPr/>
              <p:nvPr/>
            </p:nvSpPr>
            <p:spPr>
              <a:xfrm>
                <a:off x="8282497" y="1885261"/>
                <a:ext cx="3272332" cy="3589564"/>
              </a:xfrm>
              <a:prstGeom prst="roundRect">
                <a:avLst>
                  <a:gd name="adj" fmla="val 5758"/>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sp>
            <p:nvSpPr>
              <p:cNvPr id="12" name="Rectangle: Diagonal Corners Rounded 17">
                <a:extLst>
                  <a:ext uri="{FF2B5EF4-FFF2-40B4-BE49-F238E27FC236}">
                    <a16:creationId xmlns:a16="http://schemas.microsoft.com/office/drawing/2014/main" id="{162FBF2C-6FFF-70F8-664B-F6F4E0A54712}"/>
                  </a:ext>
                </a:extLst>
              </p:cNvPr>
              <p:cNvSpPr/>
              <p:nvPr/>
            </p:nvSpPr>
            <p:spPr>
              <a:xfrm>
                <a:off x="8260378" y="1651829"/>
                <a:ext cx="3316572" cy="650466"/>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3" name="Group 12">
                <a:extLst>
                  <a:ext uri="{FF2B5EF4-FFF2-40B4-BE49-F238E27FC236}">
                    <a16:creationId xmlns:a16="http://schemas.microsoft.com/office/drawing/2014/main" id="{E8E51EC7-06DB-3324-857C-C7A6141FAB97}"/>
                  </a:ext>
                </a:extLst>
              </p:cNvPr>
              <p:cNvGrpSpPr/>
              <p:nvPr/>
            </p:nvGrpSpPr>
            <p:grpSpPr>
              <a:xfrm>
                <a:off x="8016782" y="1542443"/>
                <a:ext cx="842710" cy="842710"/>
                <a:chOff x="1698868" y="1543426"/>
                <a:chExt cx="1049261" cy="1049261"/>
              </a:xfrm>
            </p:grpSpPr>
            <p:sp>
              <p:nvSpPr>
                <p:cNvPr id="17" name="Oval 16">
                  <a:extLst>
                    <a:ext uri="{FF2B5EF4-FFF2-40B4-BE49-F238E27FC236}">
                      <a16:creationId xmlns:a16="http://schemas.microsoft.com/office/drawing/2014/main" id="{3DEE9A8B-8A88-AFFF-573D-3855FE6B88B5}"/>
                    </a:ext>
                  </a:extLst>
                </p:cNvPr>
                <p:cNvSpPr/>
                <p:nvPr/>
              </p:nvSpPr>
              <p:spPr>
                <a:xfrm>
                  <a:off x="1698868" y="1543426"/>
                  <a:ext cx="1049261" cy="1049261"/>
                </a:xfrm>
                <a:prstGeom prst="ellipse">
                  <a:avLst/>
                </a:prstGeom>
                <a:solidFill>
                  <a:srgbClr val="FFFFF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8" name="Graphic 33">
                  <a:extLst>
                    <a:ext uri="{FF2B5EF4-FFF2-40B4-BE49-F238E27FC236}">
                      <a16:creationId xmlns:a16="http://schemas.microsoft.com/office/drawing/2014/main" id="{320C458C-279E-6E97-39DA-4DF70988EE7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27439" y="1581185"/>
                  <a:ext cx="933118" cy="959780"/>
                </a:xfrm>
                <a:prstGeom prst="rect">
                  <a:avLst/>
                </a:prstGeom>
              </p:spPr>
            </p:pic>
          </p:grpSp>
          <p:sp>
            <p:nvSpPr>
              <p:cNvPr id="14" name="Rectangle 13">
                <a:extLst>
                  <a:ext uri="{FF2B5EF4-FFF2-40B4-BE49-F238E27FC236}">
                    <a16:creationId xmlns:a16="http://schemas.microsoft.com/office/drawing/2014/main" id="{FFEB87CE-5AC9-7D46-C412-C8E2918A7A24}"/>
                  </a:ext>
                </a:extLst>
              </p:cNvPr>
              <p:cNvSpPr/>
              <p:nvPr/>
            </p:nvSpPr>
            <p:spPr>
              <a:xfrm>
                <a:off x="8450070" y="2479199"/>
                <a:ext cx="3015238" cy="2462213"/>
              </a:xfrm>
              <a:prstGeom prst="rect">
                <a:avLst/>
              </a:prstGeom>
            </p:spPr>
            <p:txBody>
              <a:bodyPr wrap="square">
                <a:spAutoFit/>
              </a:bodyPr>
              <a:lstStyle/>
              <a:p>
                <a:r>
                  <a:rPr lang="en-US" sz="1400" b="1" dirty="0"/>
                  <a:t>Holding infrastructure assets </a:t>
                </a:r>
              </a:p>
              <a:p>
                <a:r>
                  <a:rPr lang="en-US" sz="1400" dirty="0"/>
                  <a:t>till maturity often proves counterproductive for several reasons. </a:t>
                </a:r>
              </a:p>
              <a:p>
                <a:r>
                  <a:rPr lang="en-US" sz="1400" dirty="0"/>
                  <a:t>In alignment with the terms of the concession agreement, divestment </a:t>
                </a:r>
              </a:p>
              <a:p>
                <a:r>
                  <a:rPr lang="en-US" sz="1400" dirty="0"/>
                  <a:t>is a beneficial approach.</a:t>
                </a:r>
              </a:p>
              <a:p>
                <a:endParaRPr lang="en-US" sz="1400" dirty="0"/>
              </a:p>
              <a:p>
                <a:r>
                  <a:rPr lang="en-US" sz="1400" dirty="0"/>
                  <a:t>Monetization services enable higher value realization, faster turnaround, and the optimization of transaction structures to ensure maximum returns.</a:t>
                </a:r>
              </a:p>
            </p:txBody>
          </p:sp>
          <p:sp>
            <p:nvSpPr>
              <p:cNvPr id="15" name="Rectangle 14">
                <a:extLst>
                  <a:ext uri="{FF2B5EF4-FFF2-40B4-BE49-F238E27FC236}">
                    <a16:creationId xmlns:a16="http://schemas.microsoft.com/office/drawing/2014/main" id="{59B596BA-769A-40EA-360A-3EC73195D5AC}"/>
                  </a:ext>
                </a:extLst>
              </p:cNvPr>
              <p:cNvSpPr/>
              <p:nvPr/>
            </p:nvSpPr>
            <p:spPr>
              <a:xfrm>
                <a:off x="8956453" y="1815151"/>
                <a:ext cx="1942064" cy="307777"/>
              </a:xfrm>
              <a:prstGeom prst="rect">
                <a:avLst/>
              </a:prstGeom>
            </p:spPr>
            <p:txBody>
              <a:bodyPr wrap="square">
                <a:spAutoFit/>
              </a:bodyPr>
              <a:lstStyle/>
              <a:p>
                <a:r>
                  <a:rPr lang="en-US" sz="1400" b="1" dirty="0">
                    <a:solidFill>
                      <a:schemeClr val="bg1"/>
                    </a:solidFill>
                    <a:latin typeface="Cambria" panose="02040503050406030204" pitchFamily="18" charset="0"/>
                    <a:ea typeface="Cambria" panose="02040503050406030204" pitchFamily="18" charset="0"/>
                  </a:rPr>
                  <a:t>Asset Monetization</a:t>
                </a:r>
                <a:endParaRPr lang="en-IN" sz="1400" b="1" dirty="0">
                  <a:solidFill>
                    <a:schemeClr val="bg1"/>
                  </a:solidFill>
                  <a:latin typeface="Cambria" panose="02040503050406030204" pitchFamily="18" charset="0"/>
                  <a:ea typeface="Cambria" panose="02040503050406030204" pitchFamily="18" charset="0"/>
                </a:endParaRPr>
              </a:p>
            </p:txBody>
          </p:sp>
          <p:pic>
            <p:nvPicPr>
              <p:cNvPr id="16" name="Picture 15">
                <a:extLst>
                  <a:ext uri="{FF2B5EF4-FFF2-40B4-BE49-F238E27FC236}">
                    <a16:creationId xmlns:a16="http://schemas.microsoft.com/office/drawing/2014/main" id="{5C73E52B-3170-3E6F-402E-D8FD32AE618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8285329" y="1818601"/>
                <a:ext cx="373719" cy="373719"/>
              </a:xfrm>
              <a:prstGeom prst="rect">
                <a:avLst/>
              </a:prstGeom>
            </p:spPr>
          </p:pic>
        </p:grpSp>
      </p:grpSp>
    </p:spTree>
    <p:extLst>
      <p:ext uri="{BB962C8B-B14F-4D97-AF65-F5344CB8AC3E}">
        <p14:creationId xmlns:p14="http://schemas.microsoft.com/office/powerpoint/2010/main" val="2443086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18  </a:t>
            </a:r>
          </a:p>
        </p:txBody>
      </p:sp>
      <p:sp>
        <p:nvSpPr>
          <p:cNvPr id="56" name="TextBox 55"/>
          <p:cNvSpPr txBox="1"/>
          <p:nvPr/>
        </p:nvSpPr>
        <p:spPr>
          <a:xfrm>
            <a:off x="1712490" y="216961"/>
            <a:ext cx="8767020" cy="523220"/>
          </a:xfrm>
          <a:prstGeom prst="rect">
            <a:avLst/>
          </a:prstGeom>
          <a:noFill/>
        </p:spPr>
        <p:txBody>
          <a:bodyPr wrap="square" rtlCol="0">
            <a:spAutoFit/>
          </a:bodyPr>
          <a:lstStyle/>
          <a:p>
            <a:pPr algn="ctr"/>
            <a:r>
              <a:rPr lang="en-US" sz="2800" b="1" dirty="0">
                <a:latin typeface="Cambria" panose="02040503050406030204" pitchFamily="18" charset="0"/>
                <a:ea typeface="Cambria" panose="02040503050406030204" pitchFamily="18" charset="0"/>
              </a:rPr>
              <a:t>Infra Advisors Services | </a:t>
            </a:r>
            <a:r>
              <a:rPr lang="en-US" sz="2800" b="1" dirty="0">
                <a:solidFill>
                  <a:srgbClr val="00843B"/>
                </a:solidFill>
                <a:latin typeface="Cambria" panose="02040503050406030204" pitchFamily="18" charset="0"/>
                <a:ea typeface="Cambria" panose="02040503050406030204" pitchFamily="18" charset="0"/>
              </a:rPr>
              <a:t>Investment Banking</a:t>
            </a:r>
            <a:endParaRPr lang="en-IN" sz="2800" b="1" dirty="0">
              <a:solidFill>
                <a:srgbClr val="00843B"/>
              </a:solidFill>
              <a:latin typeface="Cambria" panose="02040503050406030204" pitchFamily="18" charset="0"/>
              <a:ea typeface="Cambria" panose="02040503050406030204" pitchFamily="18" charset="0"/>
            </a:endParaRPr>
          </a:p>
        </p:txBody>
      </p:sp>
      <p:sp>
        <p:nvSpPr>
          <p:cNvPr id="57" name="Rectangle: Rounded Corners 12"/>
          <p:cNvSpPr/>
          <p:nvPr/>
        </p:nvSpPr>
        <p:spPr>
          <a:xfrm>
            <a:off x="598416" y="2664100"/>
            <a:ext cx="615696" cy="755904"/>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Rectangle: Rounded Corners 13"/>
          <p:cNvSpPr/>
          <p:nvPr/>
        </p:nvSpPr>
        <p:spPr>
          <a:xfrm>
            <a:off x="730365" y="2524229"/>
            <a:ext cx="3559277" cy="1032765"/>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Rectangle: Rounded Corners 15"/>
          <p:cNvSpPr/>
          <p:nvPr/>
        </p:nvSpPr>
        <p:spPr>
          <a:xfrm>
            <a:off x="563247" y="3881937"/>
            <a:ext cx="615696" cy="755904"/>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ectangle: Rounded Corners 16"/>
          <p:cNvSpPr/>
          <p:nvPr/>
        </p:nvSpPr>
        <p:spPr>
          <a:xfrm>
            <a:off x="695196" y="3742066"/>
            <a:ext cx="3559277" cy="1032765"/>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1" name="Rectangle: Rounded Corners 18"/>
          <p:cNvSpPr/>
          <p:nvPr/>
        </p:nvSpPr>
        <p:spPr>
          <a:xfrm>
            <a:off x="549045" y="5103995"/>
            <a:ext cx="615696" cy="755904"/>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2" name="Rectangle: Rounded Corners 19"/>
          <p:cNvSpPr/>
          <p:nvPr/>
        </p:nvSpPr>
        <p:spPr>
          <a:xfrm>
            <a:off x="680994" y="4964124"/>
            <a:ext cx="3559277" cy="1032765"/>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3" name="Rectangle: Rounded Corners 9"/>
          <p:cNvSpPr/>
          <p:nvPr/>
        </p:nvSpPr>
        <p:spPr>
          <a:xfrm>
            <a:off x="575974" y="1437729"/>
            <a:ext cx="615696" cy="755904"/>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4" name="Rectangle: Rounded Corners 8"/>
          <p:cNvSpPr/>
          <p:nvPr/>
        </p:nvSpPr>
        <p:spPr>
          <a:xfrm>
            <a:off x="707923" y="1297858"/>
            <a:ext cx="3559277" cy="1032765"/>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5" name="TextBox 64"/>
          <p:cNvSpPr txBox="1"/>
          <p:nvPr/>
        </p:nvSpPr>
        <p:spPr>
          <a:xfrm>
            <a:off x="856893" y="1572011"/>
            <a:ext cx="2892138" cy="830997"/>
          </a:xfrm>
          <a:prstGeom prst="rect">
            <a:avLst/>
          </a:prstGeom>
          <a:noFill/>
        </p:spPr>
        <p:txBody>
          <a:bodyPr wrap="none" rtlCol="0">
            <a:spAutoFit/>
          </a:bodyPr>
          <a:lstStyle/>
          <a:p>
            <a:pPr lvl="0"/>
            <a:r>
              <a:rPr lang="en-US" sz="1600" b="1" dirty="0">
                <a:latin typeface="Cambria" panose="02040503050406030204" pitchFamily="18" charset="0"/>
                <a:ea typeface="Cambria" panose="02040503050406030204" pitchFamily="18" charset="0"/>
              </a:rPr>
              <a:t>Strategic Capital Raising</a:t>
            </a:r>
          </a:p>
          <a:p>
            <a:pPr lvl="0"/>
            <a:r>
              <a:rPr lang="en-US" sz="1600" dirty="0">
                <a:latin typeface="Cambria" panose="02040503050406030204" pitchFamily="18" charset="0"/>
                <a:ea typeface="Cambria" panose="02040503050406030204" pitchFamily="18" charset="0"/>
              </a:rPr>
              <a:t>Our IB services are designed to</a:t>
            </a:r>
            <a:endParaRPr lang="en-IN" sz="1600" dirty="0">
              <a:latin typeface="Cambria" panose="02040503050406030204" pitchFamily="18" charset="0"/>
              <a:ea typeface="Cambria" panose="02040503050406030204" pitchFamily="18" charset="0"/>
            </a:endParaRPr>
          </a:p>
          <a:p>
            <a:endParaRPr lang="en-IN" sz="1600" dirty="0">
              <a:latin typeface="Cambria" panose="02040503050406030204" pitchFamily="18" charset="0"/>
              <a:ea typeface="Cambria" panose="02040503050406030204" pitchFamily="18" charset="0"/>
            </a:endParaRPr>
          </a:p>
        </p:txBody>
      </p:sp>
      <p:sp>
        <p:nvSpPr>
          <p:cNvPr id="66" name="TextBox 65"/>
          <p:cNvSpPr txBox="1"/>
          <p:nvPr/>
        </p:nvSpPr>
        <p:spPr>
          <a:xfrm>
            <a:off x="823894" y="2721247"/>
            <a:ext cx="2946832" cy="830997"/>
          </a:xfrm>
          <a:prstGeom prst="rect">
            <a:avLst/>
          </a:prstGeom>
          <a:noFill/>
        </p:spPr>
        <p:txBody>
          <a:bodyPr wrap="none" rtlCol="0">
            <a:spAutoFit/>
          </a:bodyPr>
          <a:lstStyle/>
          <a:p>
            <a:pPr lvl="0"/>
            <a:r>
              <a:rPr lang="en-US" sz="1600" b="1" dirty="0">
                <a:latin typeface="Cambria" panose="02040503050406030204" pitchFamily="18" charset="0"/>
                <a:ea typeface="Cambria" panose="02040503050406030204" pitchFamily="18" charset="0"/>
              </a:rPr>
              <a:t>Optimal Financing Structures</a:t>
            </a:r>
          </a:p>
          <a:p>
            <a:pPr lvl="0"/>
            <a:r>
              <a:rPr lang="en-US" sz="1600" dirty="0">
                <a:latin typeface="Cambria" panose="02040503050406030204" pitchFamily="18" charset="0"/>
                <a:ea typeface="Cambria" panose="02040503050406030204" pitchFamily="18" charset="0"/>
              </a:rPr>
              <a:t>We specialize in structuring</a:t>
            </a:r>
            <a:endParaRPr lang="en-IN" sz="1600" dirty="0">
              <a:latin typeface="Cambria" panose="02040503050406030204" pitchFamily="18" charset="0"/>
              <a:ea typeface="Cambria" panose="02040503050406030204" pitchFamily="18" charset="0"/>
            </a:endParaRPr>
          </a:p>
          <a:p>
            <a:endParaRPr lang="en-IN" sz="1600" dirty="0">
              <a:latin typeface="Cambria" panose="02040503050406030204" pitchFamily="18" charset="0"/>
              <a:ea typeface="Cambria" panose="02040503050406030204" pitchFamily="18" charset="0"/>
            </a:endParaRPr>
          </a:p>
        </p:txBody>
      </p:sp>
      <p:sp>
        <p:nvSpPr>
          <p:cNvPr id="67" name="TextBox 66"/>
          <p:cNvSpPr txBox="1"/>
          <p:nvPr/>
        </p:nvSpPr>
        <p:spPr>
          <a:xfrm>
            <a:off x="832532" y="3954701"/>
            <a:ext cx="2869503" cy="584775"/>
          </a:xfrm>
          <a:prstGeom prst="rect">
            <a:avLst/>
          </a:prstGeom>
          <a:noFill/>
        </p:spPr>
        <p:txBody>
          <a:bodyPr wrap="none" rtlCol="0">
            <a:spAutoFit/>
          </a:bodyPr>
          <a:lstStyle/>
          <a:p>
            <a:pPr lvl="0"/>
            <a:r>
              <a:rPr lang="en-US" sz="1600" b="1" dirty="0">
                <a:latin typeface="Cambria" panose="02040503050406030204" pitchFamily="18" charset="0"/>
                <a:ea typeface="Cambria" panose="02040503050406030204" pitchFamily="18" charset="0"/>
              </a:rPr>
              <a:t>Built-in Flexibility</a:t>
            </a:r>
          </a:p>
          <a:p>
            <a:pPr lvl="0"/>
            <a:r>
              <a:rPr lang="en-US" sz="1600" dirty="0">
                <a:latin typeface="Cambria" panose="02040503050406030204" pitchFamily="18" charset="0"/>
                <a:ea typeface="Cambria" panose="02040503050406030204" pitchFamily="18" charset="0"/>
              </a:rPr>
              <a:t>Our IB advisory solutions offer</a:t>
            </a:r>
            <a:endParaRPr lang="en-IN" sz="1600" dirty="0">
              <a:latin typeface="Cambria" panose="02040503050406030204" pitchFamily="18" charset="0"/>
              <a:ea typeface="Cambria" panose="02040503050406030204" pitchFamily="18" charset="0"/>
            </a:endParaRPr>
          </a:p>
        </p:txBody>
      </p:sp>
      <p:sp>
        <p:nvSpPr>
          <p:cNvPr id="68" name="TextBox 67"/>
          <p:cNvSpPr txBox="1"/>
          <p:nvPr/>
        </p:nvSpPr>
        <p:spPr>
          <a:xfrm>
            <a:off x="862527" y="5188222"/>
            <a:ext cx="2893997" cy="584775"/>
          </a:xfrm>
          <a:prstGeom prst="rect">
            <a:avLst/>
          </a:prstGeom>
          <a:noFill/>
        </p:spPr>
        <p:txBody>
          <a:bodyPr wrap="none" rtlCol="0">
            <a:spAutoFit/>
          </a:bodyPr>
          <a:lstStyle/>
          <a:p>
            <a:pPr lvl="0"/>
            <a:r>
              <a:rPr lang="en-US" sz="1600" b="1" dirty="0">
                <a:latin typeface="Cambria" panose="02040503050406030204" pitchFamily="18" charset="0"/>
                <a:ea typeface="Cambria" panose="02040503050406030204" pitchFamily="18" charset="0"/>
              </a:rPr>
              <a:t>End-to-End Support</a:t>
            </a:r>
          </a:p>
          <a:p>
            <a:pPr lvl="0"/>
            <a:r>
              <a:rPr lang="en-US" sz="1600" dirty="0">
                <a:latin typeface="Cambria" panose="02040503050406030204" pitchFamily="18" charset="0"/>
                <a:ea typeface="Cambria" panose="02040503050406030204" pitchFamily="18" charset="0"/>
              </a:rPr>
              <a:t>We act as a strategic IB partner</a:t>
            </a:r>
            <a:endParaRPr lang="en-IN" sz="1600" dirty="0">
              <a:latin typeface="Cambria" panose="02040503050406030204" pitchFamily="18" charset="0"/>
              <a:ea typeface="Cambria" panose="02040503050406030204" pitchFamily="18" charset="0"/>
            </a:endParaRPr>
          </a:p>
        </p:txBody>
      </p:sp>
      <p:sp>
        <p:nvSpPr>
          <p:cNvPr id="69" name="TextBox 68"/>
          <p:cNvSpPr txBox="1"/>
          <p:nvPr/>
        </p:nvSpPr>
        <p:spPr>
          <a:xfrm>
            <a:off x="4489299" y="1396471"/>
            <a:ext cx="7075142" cy="830997"/>
          </a:xfrm>
          <a:prstGeom prst="rect">
            <a:avLst/>
          </a:prstGeom>
          <a:noFill/>
        </p:spPr>
        <p:txBody>
          <a:bodyPr wrap="none" rtlCol="0">
            <a:spAutoFit/>
          </a:bodyPr>
          <a:lstStyle/>
          <a:p>
            <a:pPr marL="285750" indent="-285750">
              <a:buFont typeface="Wingdings" panose="05000000000000000000" pitchFamily="2" charset="2"/>
              <a:buChar char="§"/>
            </a:pPr>
            <a:r>
              <a:rPr lang="en-US" sz="1600" dirty="0">
                <a:solidFill>
                  <a:srgbClr val="000000"/>
                </a:solidFill>
              </a:rPr>
              <a:t>Facilitate efficient capital raising tailored to project timelines and requirements.</a:t>
            </a:r>
            <a:endParaRPr lang="en-IN" sz="1600" dirty="0">
              <a:solidFill>
                <a:srgbClr val="000000"/>
              </a:solidFill>
            </a:endParaRPr>
          </a:p>
          <a:p>
            <a:pPr marL="285750" indent="-285750">
              <a:buFont typeface="Wingdings" panose="05000000000000000000" pitchFamily="2" charset="2"/>
              <a:buChar char="§"/>
            </a:pPr>
            <a:r>
              <a:rPr lang="en-US" sz="1600" dirty="0">
                <a:solidFill>
                  <a:srgbClr val="000000"/>
                </a:solidFill>
              </a:rPr>
              <a:t>Secure competitive financing at the lowest possible cost.</a:t>
            </a:r>
            <a:endParaRPr lang="en-IN" sz="1600" dirty="0">
              <a:solidFill>
                <a:srgbClr val="000000"/>
              </a:solidFill>
            </a:endParaRPr>
          </a:p>
          <a:p>
            <a:pPr marL="285750" indent="-285750">
              <a:buFont typeface="Wingdings" panose="05000000000000000000" pitchFamily="2" charset="2"/>
              <a:buChar char="§"/>
            </a:pPr>
            <a:r>
              <a:rPr lang="en-US" sz="1600" dirty="0">
                <a:solidFill>
                  <a:srgbClr val="000000"/>
                </a:solidFill>
              </a:rPr>
              <a:t>Attract leading domestic senior project lenders.</a:t>
            </a:r>
            <a:endParaRPr lang="en-IN" sz="1600" dirty="0">
              <a:solidFill>
                <a:srgbClr val="000000"/>
              </a:solidFill>
            </a:endParaRPr>
          </a:p>
        </p:txBody>
      </p:sp>
      <p:sp>
        <p:nvSpPr>
          <p:cNvPr id="70" name="TextBox 69"/>
          <p:cNvSpPr txBox="1"/>
          <p:nvPr/>
        </p:nvSpPr>
        <p:spPr>
          <a:xfrm>
            <a:off x="4476572" y="2599552"/>
            <a:ext cx="6262805" cy="830997"/>
          </a:xfrm>
          <a:prstGeom prst="rect">
            <a:avLst/>
          </a:prstGeom>
          <a:noFill/>
        </p:spPr>
        <p:txBody>
          <a:bodyPr wrap="none" rtlCol="0">
            <a:spAutoFit/>
          </a:bodyPr>
          <a:lstStyle/>
          <a:p>
            <a:pPr marL="285750" lvl="0" indent="-285750">
              <a:buFont typeface="Wingdings" panose="05000000000000000000" pitchFamily="2" charset="2"/>
              <a:buChar char="§"/>
            </a:pPr>
            <a:r>
              <a:rPr lang="en-US" sz="1600" dirty="0">
                <a:solidFill>
                  <a:srgbClr val="000000"/>
                </a:solidFill>
              </a:rPr>
              <a:t>Non-recourse and limited-recourse financing to de-risk the developer.</a:t>
            </a:r>
            <a:endParaRPr lang="en-IN" sz="1600" dirty="0">
              <a:solidFill>
                <a:srgbClr val="000000"/>
              </a:solidFill>
            </a:endParaRPr>
          </a:p>
          <a:p>
            <a:pPr marL="285750" lvl="0" indent="-285750">
              <a:buFont typeface="Wingdings" panose="05000000000000000000" pitchFamily="2" charset="2"/>
              <a:buChar char="§"/>
            </a:pPr>
            <a:r>
              <a:rPr lang="en-US" sz="1600" dirty="0">
                <a:solidFill>
                  <a:srgbClr val="000000"/>
                </a:solidFill>
              </a:rPr>
              <a:t>Financing solutions aligned with agreement terms and risk allocation.</a:t>
            </a:r>
            <a:endParaRPr lang="en-IN" sz="1600" dirty="0">
              <a:solidFill>
                <a:srgbClr val="000000"/>
              </a:solidFill>
            </a:endParaRPr>
          </a:p>
          <a:p>
            <a:pPr marL="285750" lvl="0" indent="-285750">
              <a:buFont typeface="Wingdings" panose="05000000000000000000" pitchFamily="2" charset="2"/>
              <a:buChar char="§"/>
            </a:pPr>
            <a:r>
              <a:rPr lang="en-US" sz="1600" dirty="0">
                <a:solidFill>
                  <a:srgbClr val="000000"/>
                </a:solidFill>
              </a:rPr>
              <a:t>Capital structures that are bankable.</a:t>
            </a:r>
            <a:endParaRPr lang="en-IN" sz="1600" dirty="0">
              <a:solidFill>
                <a:srgbClr val="000000"/>
              </a:solidFill>
            </a:endParaRPr>
          </a:p>
        </p:txBody>
      </p:sp>
      <p:sp>
        <p:nvSpPr>
          <p:cNvPr id="71" name="TextBox 70"/>
          <p:cNvSpPr txBox="1"/>
          <p:nvPr/>
        </p:nvSpPr>
        <p:spPr>
          <a:xfrm>
            <a:off x="4476572" y="3819866"/>
            <a:ext cx="6249788" cy="830997"/>
          </a:xfrm>
          <a:prstGeom prst="rect">
            <a:avLst/>
          </a:prstGeom>
          <a:noFill/>
        </p:spPr>
        <p:txBody>
          <a:bodyPr wrap="none" rtlCol="0">
            <a:spAutoFit/>
          </a:bodyPr>
          <a:lstStyle/>
          <a:p>
            <a:pPr marL="285750" lvl="0" indent="-285750">
              <a:buFont typeface="Wingdings" panose="05000000000000000000" pitchFamily="2" charset="2"/>
              <a:buChar char="§"/>
            </a:pPr>
            <a:r>
              <a:rPr lang="en-US" sz="1600" dirty="0">
                <a:solidFill>
                  <a:srgbClr val="000000"/>
                </a:solidFill>
              </a:rPr>
              <a:t>Provisions for refinancing at later date with favorable exit terms.</a:t>
            </a:r>
            <a:endParaRPr lang="en-IN" sz="1600" dirty="0">
              <a:solidFill>
                <a:srgbClr val="000000"/>
              </a:solidFill>
            </a:endParaRPr>
          </a:p>
          <a:p>
            <a:pPr marL="285750" lvl="0" indent="-285750">
              <a:buFont typeface="Wingdings" panose="05000000000000000000" pitchFamily="2" charset="2"/>
              <a:buChar char="§"/>
            </a:pPr>
            <a:r>
              <a:rPr lang="en-US" sz="1600" dirty="0">
                <a:solidFill>
                  <a:srgbClr val="000000"/>
                </a:solidFill>
              </a:rPr>
              <a:t>Mechanisms to unlock free capital or equity during operation period. </a:t>
            </a:r>
            <a:endParaRPr lang="en-IN" sz="1600" dirty="0">
              <a:solidFill>
                <a:srgbClr val="000000"/>
              </a:solidFill>
            </a:endParaRPr>
          </a:p>
          <a:p>
            <a:pPr marL="285750" lvl="0" indent="-285750">
              <a:buFont typeface="Wingdings" panose="05000000000000000000" pitchFamily="2" charset="2"/>
              <a:buChar char="§"/>
            </a:pPr>
            <a:r>
              <a:rPr lang="en-US" sz="1600" dirty="0">
                <a:solidFill>
                  <a:srgbClr val="000000"/>
                </a:solidFill>
              </a:rPr>
              <a:t>Enhanced cash flow management at promoter level.</a:t>
            </a:r>
            <a:endParaRPr lang="en-IN" sz="1600" dirty="0">
              <a:solidFill>
                <a:srgbClr val="000000"/>
              </a:solidFill>
            </a:endParaRPr>
          </a:p>
        </p:txBody>
      </p:sp>
      <p:sp>
        <p:nvSpPr>
          <p:cNvPr id="72" name="TextBox 71"/>
          <p:cNvSpPr txBox="1"/>
          <p:nvPr/>
        </p:nvSpPr>
        <p:spPr>
          <a:xfrm>
            <a:off x="4489299" y="5047494"/>
            <a:ext cx="5761449" cy="830997"/>
          </a:xfrm>
          <a:prstGeom prst="rect">
            <a:avLst/>
          </a:prstGeom>
          <a:noFill/>
        </p:spPr>
        <p:txBody>
          <a:bodyPr wrap="none" rtlCol="0">
            <a:spAutoFit/>
          </a:bodyPr>
          <a:lstStyle/>
          <a:p>
            <a:pPr marL="285750" lvl="0" indent="-285750">
              <a:buFont typeface="Wingdings" panose="05000000000000000000" pitchFamily="2" charset="2"/>
              <a:buChar char="§"/>
            </a:pPr>
            <a:r>
              <a:rPr lang="en-US" sz="1600" dirty="0">
                <a:solidFill>
                  <a:srgbClr val="000000"/>
                </a:solidFill>
              </a:rPr>
              <a:t>Supporting developers from project inception to financial close.</a:t>
            </a:r>
            <a:endParaRPr lang="en-IN" sz="1600" dirty="0">
              <a:solidFill>
                <a:srgbClr val="000000"/>
              </a:solidFill>
            </a:endParaRPr>
          </a:p>
          <a:p>
            <a:pPr marL="285750" lvl="0" indent="-285750">
              <a:buFont typeface="Wingdings" panose="05000000000000000000" pitchFamily="2" charset="2"/>
              <a:buChar char="§"/>
            </a:pPr>
            <a:r>
              <a:rPr lang="en-US" sz="1600" dirty="0">
                <a:solidFill>
                  <a:srgbClr val="000000"/>
                </a:solidFill>
              </a:rPr>
              <a:t>Navigating complex regulatory and commercial negotiations.</a:t>
            </a:r>
            <a:endParaRPr lang="en-IN" sz="1600" dirty="0">
              <a:solidFill>
                <a:srgbClr val="000000"/>
              </a:solidFill>
            </a:endParaRPr>
          </a:p>
          <a:p>
            <a:pPr marL="285750" lvl="0" indent="-285750">
              <a:buFont typeface="Wingdings" panose="05000000000000000000" pitchFamily="2" charset="2"/>
              <a:buChar char="§"/>
            </a:pPr>
            <a:r>
              <a:rPr lang="en-US" sz="1600" dirty="0">
                <a:solidFill>
                  <a:srgbClr val="000000"/>
                </a:solidFill>
              </a:rPr>
              <a:t>Enhancing financial resilience and long-term project viability.</a:t>
            </a:r>
            <a:endParaRPr lang="en-IN" sz="1600" dirty="0">
              <a:solidFill>
                <a:srgbClr val="000000"/>
              </a:solidFill>
            </a:endParaRPr>
          </a:p>
        </p:txBody>
      </p:sp>
    </p:spTree>
    <p:extLst>
      <p:ext uri="{BB962C8B-B14F-4D97-AF65-F5344CB8AC3E}">
        <p14:creationId xmlns:p14="http://schemas.microsoft.com/office/powerpoint/2010/main" val="578453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19  </a:t>
            </a:r>
          </a:p>
        </p:txBody>
      </p:sp>
      <p:sp>
        <p:nvSpPr>
          <p:cNvPr id="21" name="TextBox 20">
            <a:extLst>
              <a:ext uri="{FF2B5EF4-FFF2-40B4-BE49-F238E27FC236}">
                <a16:creationId xmlns:a16="http://schemas.microsoft.com/office/drawing/2014/main" id="{3B602321-FB06-4B31-E330-552D6CD795F1}"/>
              </a:ext>
            </a:extLst>
          </p:cNvPr>
          <p:cNvSpPr txBox="1"/>
          <p:nvPr/>
        </p:nvSpPr>
        <p:spPr>
          <a:xfrm>
            <a:off x="1712490" y="216961"/>
            <a:ext cx="8767020" cy="523220"/>
          </a:xfrm>
          <a:prstGeom prst="rect">
            <a:avLst/>
          </a:prstGeom>
          <a:noFill/>
        </p:spPr>
        <p:txBody>
          <a:bodyPr wrap="square" rtlCol="0">
            <a:spAutoFit/>
          </a:bodyPr>
          <a:lstStyle/>
          <a:p>
            <a:pPr algn="ctr"/>
            <a:r>
              <a:rPr lang="en-US" sz="2800" b="1" dirty="0">
                <a:latin typeface="Cambria" panose="02040503050406030204" pitchFamily="18" charset="0"/>
                <a:ea typeface="Cambria" panose="02040503050406030204" pitchFamily="18" charset="0"/>
              </a:rPr>
              <a:t>Infra Advisors Services | </a:t>
            </a:r>
            <a:r>
              <a:rPr lang="en-US" sz="2800" b="1" dirty="0">
                <a:solidFill>
                  <a:srgbClr val="00843B"/>
                </a:solidFill>
                <a:latin typeface="Cambria" panose="02040503050406030204" pitchFamily="18" charset="0"/>
                <a:ea typeface="Cambria" panose="02040503050406030204" pitchFamily="18" charset="0"/>
              </a:rPr>
              <a:t>Digi Advisors</a:t>
            </a:r>
            <a:endParaRPr lang="en-IN" sz="2800" b="1" dirty="0">
              <a:solidFill>
                <a:srgbClr val="00843B"/>
              </a:solidFill>
              <a:latin typeface="Cambria" panose="02040503050406030204" pitchFamily="18" charset="0"/>
              <a:ea typeface="Cambria" panose="02040503050406030204" pitchFamily="18" charset="0"/>
            </a:endParaRPr>
          </a:p>
        </p:txBody>
      </p:sp>
      <p:sp>
        <p:nvSpPr>
          <p:cNvPr id="22" name="Rectangle: Rounded Corners 12">
            <a:extLst>
              <a:ext uri="{FF2B5EF4-FFF2-40B4-BE49-F238E27FC236}">
                <a16:creationId xmlns:a16="http://schemas.microsoft.com/office/drawing/2014/main" id="{C0AF3714-13A7-CC77-B22E-D7C73C05BDA8}"/>
              </a:ext>
            </a:extLst>
          </p:cNvPr>
          <p:cNvSpPr/>
          <p:nvPr/>
        </p:nvSpPr>
        <p:spPr>
          <a:xfrm>
            <a:off x="598416" y="2664100"/>
            <a:ext cx="615696" cy="755904"/>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Rounded Corners 13">
            <a:extLst>
              <a:ext uri="{FF2B5EF4-FFF2-40B4-BE49-F238E27FC236}">
                <a16:creationId xmlns:a16="http://schemas.microsoft.com/office/drawing/2014/main" id="{6942C9F3-13DC-C874-CBE9-1636BC4178E7}"/>
              </a:ext>
            </a:extLst>
          </p:cNvPr>
          <p:cNvSpPr/>
          <p:nvPr/>
        </p:nvSpPr>
        <p:spPr>
          <a:xfrm>
            <a:off x="730365" y="2524229"/>
            <a:ext cx="3559277" cy="1032765"/>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ectangle: Rounded Corners 15">
            <a:extLst>
              <a:ext uri="{FF2B5EF4-FFF2-40B4-BE49-F238E27FC236}">
                <a16:creationId xmlns:a16="http://schemas.microsoft.com/office/drawing/2014/main" id="{1FE436A7-5BD7-A9B4-1A61-F073322731EF}"/>
              </a:ext>
            </a:extLst>
          </p:cNvPr>
          <p:cNvSpPr/>
          <p:nvPr/>
        </p:nvSpPr>
        <p:spPr>
          <a:xfrm>
            <a:off x="563247" y="3881937"/>
            <a:ext cx="615696" cy="755904"/>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Rectangle: Rounded Corners 16">
            <a:extLst>
              <a:ext uri="{FF2B5EF4-FFF2-40B4-BE49-F238E27FC236}">
                <a16:creationId xmlns:a16="http://schemas.microsoft.com/office/drawing/2014/main" id="{64A3BCBD-1DCD-D84C-FAC1-6B00D506ABFF}"/>
              </a:ext>
            </a:extLst>
          </p:cNvPr>
          <p:cNvSpPr/>
          <p:nvPr/>
        </p:nvSpPr>
        <p:spPr>
          <a:xfrm>
            <a:off x="695196" y="3742066"/>
            <a:ext cx="3559277" cy="1032765"/>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ectangle: Rounded Corners 18">
            <a:extLst>
              <a:ext uri="{FF2B5EF4-FFF2-40B4-BE49-F238E27FC236}">
                <a16:creationId xmlns:a16="http://schemas.microsoft.com/office/drawing/2014/main" id="{1298A46E-FD68-F65A-E6A1-9B43C9BAF97D}"/>
              </a:ext>
            </a:extLst>
          </p:cNvPr>
          <p:cNvSpPr/>
          <p:nvPr/>
        </p:nvSpPr>
        <p:spPr>
          <a:xfrm>
            <a:off x="549045" y="5103995"/>
            <a:ext cx="615696" cy="755904"/>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Rectangle: Rounded Corners 19">
            <a:extLst>
              <a:ext uri="{FF2B5EF4-FFF2-40B4-BE49-F238E27FC236}">
                <a16:creationId xmlns:a16="http://schemas.microsoft.com/office/drawing/2014/main" id="{8FE04542-5DEA-CD73-294C-27C370F7492C}"/>
              </a:ext>
            </a:extLst>
          </p:cNvPr>
          <p:cNvSpPr/>
          <p:nvPr/>
        </p:nvSpPr>
        <p:spPr>
          <a:xfrm>
            <a:off x="680994" y="4964124"/>
            <a:ext cx="3559277" cy="1032765"/>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Rectangle: Rounded Corners 9">
            <a:extLst>
              <a:ext uri="{FF2B5EF4-FFF2-40B4-BE49-F238E27FC236}">
                <a16:creationId xmlns:a16="http://schemas.microsoft.com/office/drawing/2014/main" id="{9CEE87F4-849E-83D7-3A95-E30E65BC8EFA}"/>
              </a:ext>
            </a:extLst>
          </p:cNvPr>
          <p:cNvSpPr/>
          <p:nvPr/>
        </p:nvSpPr>
        <p:spPr>
          <a:xfrm>
            <a:off x="575974" y="1437729"/>
            <a:ext cx="615696" cy="755904"/>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ectangle: Rounded Corners 8">
            <a:extLst>
              <a:ext uri="{FF2B5EF4-FFF2-40B4-BE49-F238E27FC236}">
                <a16:creationId xmlns:a16="http://schemas.microsoft.com/office/drawing/2014/main" id="{65535821-203D-C10E-E1D0-7430033D03AF}"/>
              </a:ext>
            </a:extLst>
          </p:cNvPr>
          <p:cNvSpPr/>
          <p:nvPr/>
        </p:nvSpPr>
        <p:spPr>
          <a:xfrm>
            <a:off x="707923" y="1297858"/>
            <a:ext cx="3559277" cy="1032765"/>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TextBox 29">
            <a:extLst>
              <a:ext uri="{FF2B5EF4-FFF2-40B4-BE49-F238E27FC236}">
                <a16:creationId xmlns:a16="http://schemas.microsoft.com/office/drawing/2014/main" id="{0BE11F67-B748-46CA-25FF-C72113B9CA6B}"/>
              </a:ext>
            </a:extLst>
          </p:cNvPr>
          <p:cNvSpPr txBox="1"/>
          <p:nvPr/>
        </p:nvSpPr>
        <p:spPr>
          <a:xfrm>
            <a:off x="856894" y="1572011"/>
            <a:ext cx="3248942" cy="584775"/>
          </a:xfrm>
          <a:prstGeom prst="rect">
            <a:avLst/>
          </a:prstGeom>
          <a:noFill/>
        </p:spPr>
        <p:txBody>
          <a:bodyPr wrap="square" rtlCol="0">
            <a:spAutoFit/>
          </a:bodyPr>
          <a:lstStyle/>
          <a:p>
            <a:pPr lvl="0"/>
            <a:r>
              <a:rPr lang="en-US" sz="1600" b="1" dirty="0">
                <a:solidFill>
                  <a:schemeClr val="tx1">
                    <a:lumMod val="95000"/>
                    <a:lumOff val="5000"/>
                  </a:schemeClr>
                </a:solidFill>
                <a:latin typeface="Cambria" panose="02040503050406030204" pitchFamily="18" charset="0"/>
                <a:ea typeface="Cambria" panose="02040503050406030204" pitchFamily="18" charset="0"/>
              </a:rPr>
              <a:t>Pre pack Financial Model aligning with  CA Terms</a:t>
            </a:r>
            <a:endParaRPr lang="en-IN" sz="1600" dirty="0">
              <a:solidFill>
                <a:schemeClr val="tx1">
                  <a:lumMod val="95000"/>
                  <a:lumOff val="5000"/>
                </a:schemeClr>
              </a:solidFill>
              <a:latin typeface="Cambria" panose="02040503050406030204" pitchFamily="18" charset="0"/>
              <a:ea typeface="Cambria" panose="02040503050406030204" pitchFamily="18" charset="0"/>
            </a:endParaRPr>
          </a:p>
        </p:txBody>
      </p:sp>
      <p:sp>
        <p:nvSpPr>
          <p:cNvPr id="31" name="TextBox 30">
            <a:extLst>
              <a:ext uri="{FF2B5EF4-FFF2-40B4-BE49-F238E27FC236}">
                <a16:creationId xmlns:a16="http://schemas.microsoft.com/office/drawing/2014/main" id="{6AA326BE-F775-DA52-CEED-9AA68403C513}"/>
              </a:ext>
            </a:extLst>
          </p:cNvPr>
          <p:cNvSpPr txBox="1"/>
          <p:nvPr/>
        </p:nvSpPr>
        <p:spPr>
          <a:xfrm>
            <a:off x="823894" y="2721246"/>
            <a:ext cx="3281942" cy="584775"/>
          </a:xfrm>
          <a:prstGeom prst="rect">
            <a:avLst/>
          </a:prstGeom>
          <a:noFill/>
        </p:spPr>
        <p:txBody>
          <a:bodyPr wrap="square" rtlCol="0">
            <a:spAutoFit/>
          </a:bodyPr>
          <a:lstStyle/>
          <a:p>
            <a:r>
              <a:rPr lang="en-US" sz="1600" b="1" dirty="0">
                <a:solidFill>
                  <a:schemeClr val="tx1">
                    <a:lumMod val="85000"/>
                    <a:lumOff val="15000"/>
                  </a:schemeClr>
                </a:solidFill>
                <a:latin typeface="Cambria" panose="02040503050406030204" pitchFamily="18" charset="0"/>
                <a:ea typeface="Cambria" panose="02040503050406030204" pitchFamily="18" charset="0"/>
              </a:rPr>
              <a:t>Flexible Input Options &amp; Automated Calculations</a:t>
            </a:r>
            <a:endParaRPr lang="en-IN" sz="1600" dirty="0">
              <a:solidFill>
                <a:schemeClr val="tx1">
                  <a:lumMod val="85000"/>
                  <a:lumOff val="15000"/>
                </a:schemeClr>
              </a:solidFill>
              <a:latin typeface="Cambria" panose="02040503050406030204" pitchFamily="18" charset="0"/>
              <a:ea typeface="Cambria" panose="02040503050406030204" pitchFamily="18" charset="0"/>
            </a:endParaRPr>
          </a:p>
        </p:txBody>
      </p:sp>
      <p:sp>
        <p:nvSpPr>
          <p:cNvPr id="32" name="TextBox 31">
            <a:extLst>
              <a:ext uri="{FF2B5EF4-FFF2-40B4-BE49-F238E27FC236}">
                <a16:creationId xmlns:a16="http://schemas.microsoft.com/office/drawing/2014/main" id="{B110E3DD-E5F5-BDB7-891D-D07043ADCFC0}"/>
              </a:ext>
            </a:extLst>
          </p:cNvPr>
          <p:cNvSpPr txBox="1"/>
          <p:nvPr/>
        </p:nvSpPr>
        <p:spPr>
          <a:xfrm>
            <a:off x="832532" y="3954701"/>
            <a:ext cx="2373983" cy="338554"/>
          </a:xfrm>
          <a:prstGeom prst="rect">
            <a:avLst/>
          </a:prstGeom>
          <a:noFill/>
        </p:spPr>
        <p:txBody>
          <a:bodyPr wrap="none" rtlCol="0">
            <a:spAutoFit/>
          </a:bodyPr>
          <a:lstStyle/>
          <a:p>
            <a:pPr lvl="0"/>
            <a:r>
              <a:rPr lang="en-US" sz="1600" b="1" dirty="0">
                <a:solidFill>
                  <a:schemeClr val="tx1">
                    <a:lumMod val="85000"/>
                    <a:lumOff val="15000"/>
                  </a:schemeClr>
                </a:solidFill>
                <a:latin typeface="Cambria" panose="02040503050406030204" pitchFamily="18" charset="0"/>
                <a:ea typeface="Cambria" panose="02040503050406030204" pitchFamily="18" charset="0"/>
              </a:rPr>
              <a:t>Decision-Support Tools</a:t>
            </a:r>
            <a:endParaRPr lang="en-IN" sz="1600" dirty="0">
              <a:solidFill>
                <a:schemeClr val="tx1">
                  <a:lumMod val="85000"/>
                  <a:lumOff val="15000"/>
                </a:schemeClr>
              </a:solidFill>
              <a:latin typeface="Cambria" panose="02040503050406030204" pitchFamily="18" charset="0"/>
              <a:ea typeface="Cambria" panose="02040503050406030204" pitchFamily="18" charset="0"/>
            </a:endParaRPr>
          </a:p>
        </p:txBody>
      </p:sp>
      <p:sp>
        <p:nvSpPr>
          <p:cNvPr id="33" name="TextBox 32">
            <a:extLst>
              <a:ext uri="{FF2B5EF4-FFF2-40B4-BE49-F238E27FC236}">
                <a16:creationId xmlns:a16="http://schemas.microsoft.com/office/drawing/2014/main" id="{5E598813-571E-E525-930C-30F6B6A59445}"/>
              </a:ext>
            </a:extLst>
          </p:cNvPr>
          <p:cNvSpPr txBox="1"/>
          <p:nvPr/>
        </p:nvSpPr>
        <p:spPr>
          <a:xfrm>
            <a:off x="862527" y="5188222"/>
            <a:ext cx="2517292" cy="338554"/>
          </a:xfrm>
          <a:prstGeom prst="rect">
            <a:avLst/>
          </a:prstGeom>
          <a:noFill/>
        </p:spPr>
        <p:txBody>
          <a:bodyPr wrap="none" rtlCol="0">
            <a:spAutoFit/>
          </a:bodyPr>
          <a:lstStyle/>
          <a:p>
            <a:pPr lvl="0"/>
            <a:r>
              <a:rPr lang="en-US" sz="1600" b="1" dirty="0">
                <a:solidFill>
                  <a:schemeClr val="tx1">
                    <a:lumMod val="85000"/>
                    <a:lumOff val="15000"/>
                  </a:schemeClr>
                </a:solidFill>
                <a:latin typeface="Cambria" panose="02040503050406030204" pitchFamily="18" charset="0"/>
                <a:ea typeface="Cambria" panose="02040503050406030204" pitchFamily="18" charset="0"/>
              </a:rPr>
              <a:t>Data Integrity &amp; Security</a:t>
            </a:r>
            <a:endParaRPr lang="en-IN" sz="1600" dirty="0">
              <a:solidFill>
                <a:schemeClr val="tx1">
                  <a:lumMod val="85000"/>
                  <a:lumOff val="15000"/>
                </a:schemeClr>
              </a:solidFill>
              <a:latin typeface="Cambria" panose="02040503050406030204" pitchFamily="18" charset="0"/>
              <a:ea typeface="Cambria" panose="02040503050406030204" pitchFamily="18" charset="0"/>
            </a:endParaRPr>
          </a:p>
        </p:txBody>
      </p:sp>
      <p:sp>
        <p:nvSpPr>
          <p:cNvPr id="34" name="TextBox 33">
            <a:extLst>
              <a:ext uri="{FF2B5EF4-FFF2-40B4-BE49-F238E27FC236}">
                <a16:creationId xmlns:a16="http://schemas.microsoft.com/office/drawing/2014/main" id="{174820E7-EA92-F498-D261-3A62493368D7}"/>
              </a:ext>
            </a:extLst>
          </p:cNvPr>
          <p:cNvSpPr txBox="1"/>
          <p:nvPr/>
        </p:nvSpPr>
        <p:spPr>
          <a:xfrm>
            <a:off x="4489299" y="1396471"/>
            <a:ext cx="7407328" cy="830997"/>
          </a:xfrm>
          <a:prstGeom prst="rect">
            <a:avLst/>
          </a:prstGeom>
          <a:noFill/>
        </p:spPr>
        <p:txBody>
          <a:bodyPr wrap="square" rtlCol="0">
            <a:spAutoFit/>
          </a:bodyPr>
          <a:lstStyle/>
          <a:p>
            <a:r>
              <a:rPr lang="en-US" sz="1600" dirty="0"/>
              <a:t>Digi Advisors offers digital products designed to simplify and enhance the financial modeling process for PPP Road-HAM infrastructure projects. These products ensure efficiency and accuracy throughout the pre-bid process.</a:t>
            </a:r>
            <a:endParaRPr lang="en-IN" sz="1600" dirty="0"/>
          </a:p>
        </p:txBody>
      </p:sp>
      <p:sp>
        <p:nvSpPr>
          <p:cNvPr id="35" name="TextBox 34">
            <a:extLst>
              <a:ext uri="{FF2B5EF4-FFF2-40B4-BE49-F238E27FC236}">
                <a16:creationId xmlns:a16="http://schemas.microsoft.com/office/drawing/2014/main" id="{48058887-51D2-7595-16AE-12572FA0A599}"/>
              </a:ext>
            </a:extLst>
          </p:cNvPr>
          <p:cNvSpPr txBox="1"/>
          <p:nvPr/>
        </p:nvSpPr>
        <p:spPr>
          <a:xfrm>
            <a:off x="4476572" y="2599552"/>
            <a:ext cx="7420055" cy="1077218"/>
          </a:xfrm>
          <a:prstGeom prst="rect">
            <a:avLst/>
          </a:prstGeom>
          <a:noFill/>
        </p:spPr>
        <p:txBody>
          <a:bodyPr wrap="square" rtlCol="0">
            <a:spAutoFit/>
          </a:bodyPr>
          <a:lstStyle/>
          <a:p>
            <a:pPr marL="285750" indent="-285750">
              <a:buFont typeface="Wingdings" panose="05000000000000000000" pitchFamily="2" charset="2"/>
              <a:buChar char="§"/>
            </a:pPr>
            <a:r>
              <a:rPr lang="en-US" sz="1600" dirty="0"/>
              <a:t>Allows users to enter cost estimates, explore different Bid Project Costs, and  test various scenarios such as loan repayment, DSRA, and EPC phasing.</a:t>
            </a:r>
          </a:p>
          <a:p>
            <a:pPr marL="285750" indent="-285750">
              <a:buFont typeface="Wingdings" panose="05000000000000000000" pitchFamily="2" charset="2"/>
              <a:buChar char="§"/>
            </a:pPr>
            <a:r>
              <a:rPr lang="en-US" sz="1600" dirty="0"/>
              <a:t>Instantly generates accurate IRR and cash flow analyses, streamlining the process and ensuring efficiency.</a:t>
            </a:r>
            <a:endParaRPr lang="en-IN" sz="1600" dirty="0"/>
          </a:p>
        </p:txBody>
      </p:sp>
      <p:sp>
        <p:nvSpPr>
          <p:cNvPr id="36" name="TextBox 35">
            <a:extLst>
              <a:ext uri="{FF2B5EF4-FFF2-40B4-BE49-F238E27FC236}">
                <a16:creationId xmlns:a16="http://schemas.microsoft.com/office/drawing/2014/main" id="{6E664CA1-5C0C-1EBE-4A74-050234112C56}"/>
              </a:ext>
            </a:extLst>
          </p:cNvPr>
          <p:cNvSpPr txBox="1"/>
          <p:nvPr/>
        </p:nvSpPr>
        <p:spPr>
          <a:xfrm>
            <a:off x="4476572" y="3819866"/>
            <a:ext cx="6492226" cy="584775"/>
          </a:xfrm>
          <a:prstGeom prst="rect">
            <a:avLst/>
          </a:prstGeom>
          <a:noFill/>
        </p:spPr>
        <p:txBody>
          <a:bodyPr wrap="none" rtlCol="0">
            <a:spAutoFit/>
          </a:bodyPr>
          <a:lstStyle/>
          <a:p>
            <a:r>
              <a:rPr lang="en-US" sz="1600" dirty="0"/>
              <a:t>Facilitates assessment of multiple financial strategies, helping users identify </a:t>
            </a:r>
          </a:p>
          <a:p>
            <a:r>
              <a:rPr lang="en-US" sz="1600" dirty="0"/>
              <a:t>the most optimal bid structure.</a:t>
            </a:r>
            <a:endParaRPr lang="en-IN" sz="1600" dirty="0"/>
          </a:p>
        </p:txBody>
      </p:sp>
      <p:sp>
        <p:nvSpPr>
          <p:cNvPr id="37" name="TextBox 36">
            <a:extLst>
              <a:ext uri="{FF2B5EF4-FFF2-40B4-BE49-F238E27FC236}">
                <a16:creationId xmlns:a16="http://schemas.microsoft.com/office/drawing/2014/main" id="{8EB06FDD-1F83-ECE2-8C67-CEA60FBF3840}"/>
              </a:ext>
            </a:extLst>
          </p:cNvPr>
          <p:cNvSpPr txBox="1"/>
          <p:nvPr/>
        </p:nvSpPr>
        <p:spPr>
          <a:xfrm>
            <a:off x="4489299" y="5047494"/>
            <a:ext cx="6249211" cy="584775"/>
          </a:xfrm>
          <a:prstGeom prst="rect">
            <a:avLst/>
          </a:prstGeom>
          <a:noFill/>
        </p:spPr>
        <p:txBody>
          <a:bodyPr wrap="none" rtlCol="0">
            <a:spAutoFit/>
          </a:bodyPr>
          <a:lstStyle/>
          <a:p>
            <a:r>
              <a:rPr lang="en-US" sz="1600" dirty="0"/>
              <a:t>Features robust security measures to ensure that user inputs and results </a:t>
            </a:r>
          </a:p>
          <a:p>
            <a:r>
              <a:rPr lang="en-US" sz="1600" dirty="0"/>
              <a:t>are fully protected.</a:t>
            </a:r>
            <a:endParaRPr lang="en-IN" sz="1600" dirty="0"/>
          </a:p>
        </p:txBody>
      </p:sp>
      <p:pic>
        <p:nvPicPr>
          <p:cNvPr id="38" name="Picture 37">
            <a:extLst>
              <a:ext uri="{FF2B5EF4-FFF2-40B4-BE49-F238E27FC236}">
                <a16:creationId xmlns:a16="http://schemas.microsoft.com/office/drawing/2014/main" id="{BB411442-7799-8345-D1DD-1D027483CF85}"/>
              </a:ext>
            </a:extLst>
          </p:cNvPr>
          <p:cNvPicPr>
            <a:picLocks noChangeAspect="1"/>
          </p:cNvPicPr>
          <p:nvPr/>
        </p:nvPicPr>
        <p:blipFill>
          <a:blip r:embed="rId2"/>
          <a:stretch>
            <a:fillRect/>
          </a:stretch>
        </p:blipFill>
        <p:spPr>
          <a:xfrm>
            <a:off x="152972" y="135887"/>
            <a:ext cx="1537337" cy="691504"/>
          </a:xfrm>
          <a:prstGeom prst="rect">
            <a:avLst/>
          </a:prstGeom>
        </p:spPr>
      </p:pic>
    </p:spTree>
    <p:extLst>
      <p:ext uri="{BB962C8B-B14F-4D97-AF65-F5344CB8AC3E}">
        <p14:creationId xmlns:p14="http://schemas.microsoft.com/office/powerpoint/2010/main" val="1747812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20  </a:t>
            </a:r>
          </a:p>
        </p:txBody>
      </p:sp>
      <p:sp>
        <p:nvSpPr>
          <p:cNvPr id="39" name="Title 2">
            <a:extLst>
              <a:ext uri="{FF2B5EF4-FFF2-40B4-BE49-F238E27FC236}">
                <a16:creationId xmlns:a16="http://schemas.microsoft.com/office/drawing/2014/main" id="{6B661BBD-464C-EDFA-F0E5-7688B5DAB5E9}"/>
              </a:ext>
            </a:extLst>
          </p:cNvPr>
          <p:cNvSpPr txBox="1">
            <a:spLocks/>
          </p:cNvSpPr>
          <p:nvPr/>
        </p:nvSpPr>
        <p:spPr>
          <a:xfrm>
            <a:off x="1524000" y="2928014"/>
            <a:ext cx="9144000" cy="2387600"/>
          </a:xfrm>
          <a:prstGeom prst="rect">
            <a:avLst/>
          </a:prstGeom>
        </p:spPr>
        <p:txBody>
          <a:bodyPr>
            <a:normAutofit/>
          </a:bodyPr>
          <a:lstStyle>
            <a:lvl1pPr algn="ctr"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4000" kern="100" dirty="0">
                <a:solidFill>
                  <a:srgbClr val="00843B"/>
                </a:solidFill>
                <a:ea typeface="Calibri" panose="020F0502020204030204" pitchFamily="34" charset="0"/>
                <a:cs typeface="Times New Roman" panose="02020603050405020304" pitchFamily="18" charset="0"/>
              </a:rPr>
              <a:t>I</a:t>
            </a:r>
            <a:r>
              <a:rPr lang="en-US" sz="4000" b="0" kern="100" dirty="0">
                <a:solidFill>
                  <a:srgbClr val="302A19"/>
                </a:solidFill>
                <a:ea typeface="Calibri" panose="020F0502020204030204" pitchFamily="34" charset="0"/>
                <a:cs typeface="Times New Roman" panose="02020603050405020304" pitchFamily="18" charset="0"/>
              </a:rPr>
              <a:t>nfra Advisors’s </a:t>
            </a:r>
            <a:r>
              <a:rPr lang="en-IN" sz="4000" dirty="0">
                <a:solidFill>
                  <a:srgbClr val="00843B"/>
                </a:solidFill>
              </a:rPr>
              <a:t>Sectoral Coverage</a:t>
            </a:r>
          </a:p>
        </p:txBody>
      </p:sp>
    </p:spTree>
    <p:extLst>
      <p:ext uri="{BB962C8B-B14F-4D97-AF65-F5344CB8AC3E}">
        <p14:creationId xmlns:p14="http://schemas.microsoft.com/office/powerpoint/2010/main" val="162387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21  </a:t>
            </a:r>
          </a:p>
        </p:txBody>
      </p:sp>
      <p:sp>
        <p:nvSpPr>
          <p:cNvPr id="5" name="TextBox 4">
            <a:extLst>
              <a:ext uri="{FF2B5EF4-FFF2-40B4-BE49-F238E27FC236}">
                <a16:creationId xmlns:a16="http://schemas.microsoft.com/office/drawing/2014/main" id="{22E924D5-2538-4462-D74F-9BE1ACB1225F}"/>
              </a:ext>
            </a:extLst>
          </p:cNvPr>
          <p:cNvSpPr txBox="1"/>
          <p:nvPr/>
        </p:nvSpPr>
        <p:spPr>
          <a:xfrm>
            <a:off x="3031690" y="246108"/>
            <a:ext cx="6128620" cy="523220"/>
          </a:xfrm>
          <a:prstGeom prst="rect">
            <a:avLst/>
          </a:prstGeom>
          <a:noFill/>
        </p:spPr>
        <p:txBody>
          <a:bodyPr wrap="square" rtlCol="0">
            <a:spAutoFit/>
          </a:bodyPr>
          <a:lstStyle/>
          <a:p>
            <a:pPr algn="ctr"/>
            <a:r>
              <a:rPr lang="en-IN" sz="2800" b="1" dirty="0">
                <a:latin typeface="Cambria" panose="02040503050406030204" pitchFamily="18" charset="0"/>
                <a:ea typeface="Cambria" panose="02040503050406030204" pitchFamily="18" charset="0"/>
              </a:rPr>
              <a:t>Infra Advisors </a:t>
            </a:r>
            <a:r>
              <a:rPr lang="en-IN" sz="2800" b="1" dirty="0">
                <a:solidFill>
                  <a:srgbClr val="00843B"/>
                </a:solidFill>
                <a:latin typeface="Cambria" panose="02040503050406030204" pitchFamily="18" charset="0"/>
                <a:ea typeface="Cambria" panose="02040503050406030204" pitchFamily="18" charset="0"/>
              </a:rPr>
              <a:t>Sectors Coverage</a:t>
            </a:r>
          </a:p>
        </p:txBody>
      </p:sp>
      <p:grpSp>
        <p:nvGrpSpPr>
          <p:cNvPr id="6" name="Group 5">
            <a:extLst>
              <a:ext uri="{FF2B5EF4-FFF2-40B4-BE49-F238E27FC236}">
                <a16:creationId xmlns:a16="http://schemas.microsoft.com/office/drawing/2014/main" id="{8ADF04E2-A4A3-07A7-13DC-F20AC243AC73}"/>
              </a:ext>
            </a:extLst>
          </p:cNvPr>
          <p:cNvGrpSpPr/>
          <p:nvPr/>
        </p:nvGrpSpPr>
        <p:grpSpPr>
          <a:xfrm>
            <a:off x="439720" y="2195131"/>
            <a:ext cx="2617234" cy="2770277"/>
            <a:chOff x="708965" y="1885261"/>
            <a:chExt cx="3369293" cy="3589564"/>
          </a:xfrm>
        </p:grpSpPr>
        <p:sp>
          <p:nvSpPr>
            <p:cNvPr id="7" name="Rectangle: Rounded Corners 5">
              <a:extLst>
                <a:ext uri="{FF2B5EF4-FFF2-40B4-BE49-F238E27FC236}">
                  <a16:creationId xmlns:a16="http://schemas.microsoft.com/office/drawing/2014/main" id="{97AC5F7E-B467-D865-BD8D-8FC76D7264DE}"/>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ounded Rectangle 5">
              <a:extLst>
                <a:ext uri="{FF2B5EF4-FFF2-40B4-BE49-F238E27FC236}">
                  <a16:creationId xmlns:a16="http://schemas.microsoft.com/office/drawing/2014/main" id="{2271AB76-738F-6F63-CC14-0B05634268C3}"/>
                </a:ext>
              </a:extLst>
            </p:cNvPr>
            <p:cNvSpPr/>
            <p:nvPr/>
          </p:nvSpPr>
          <p:spPr>
            <a:xfrm>
              <a:off x="805926" y="1885261"/>
              <a:ext cx="3272332" cy="3589564"/>
            </a:xfrm>
            <a:prstGeom prst="roundRect">
              <a:avLst>
                <a:gd name="adj" fmla="val 5758"/>
              </a:avLst>
            </a:prstGeom>
            <a:blipFill>
              <a:blip r:embed="rId2" cstate="email">
                <a:extLst>
                  <a:ext uri="{28A0092B-C50C-407E-A947-70E740481C1C}">
                    <a14:useLocalDpi xmlns:a14="http://schemas.microsoft.com/office/drawing/2010/main"/>
                  </a:ext>
                </a:extLst>
              </a:blip>
              <a:stretch>
                <a:fillRect/>
              </a:stretch>
            </a:blipFill>
            <a:ln w="222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grpSp>
        <p:nvGrpSpPr>
          <p:cNvPr id="9" name="Group 8">
            <a:extLst>
              <a:ext uri="{FF2B5EF4-FFF2-40B4-BE49-F238E27FC236}">
                <a16:creationId xmlns:a16="http://schemas.microsoft.com/office/drawing/2014/main" id="{D6A15D4E-8C71-5D1C-8B41-91AE4C4FB24B}"/>
              </a:ext>
            </a:extLst>
          </p:cNvPr>
          <p:cNvGrpSpPr/>
          <p:nvPr/>
        </p:nvGrpSpPr>
        <p:grpSpPr>
          <a:xfrm>
            <a:off x="3313056" y="2195131"/>
            <a:ext cx="2617234" cy="2770276"/>
            <a:chOff x="708965" y="1885261"/>
            <a:chExt cx="3369293" cy="3589564"/>
          </a:xfrm>
        </p:grpSpPr>
        <p:sp>
          <p:nvSpPr>
            <p:cNvPr id="10" name="Rectangle: Rounded Corners 10">
              <a:extLst>
                <a:ext uri="{FF2B5EF4-FFF2-40B4-BE49-F238E27FC236}">
                  <a16:creationId xmlns:a16="http://schemas.microsoft.com/office/drawing/2014/main" id="{00668755-C1CE-0203-004E-BD434B6B3153}"/>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ounded Rectangle 5">
              <a:extLst>
                <a:ext uri="{FF2B5EF4-FFF2-40B4-BE49-F238E27FC236}">
                  <a16:creationId xmlns:a16="http://schemas.microsoft.com/office/drawing/2014/main" id="{A02E005B-0614-CCED-157E-F1015D4D23EE}"/>
                </a:ext>
              </a:extLst>
            </p:cNvPr>
            <p:cNvSpPr/>
            <p:nvPr/>
          </p:nvSpPr>
          <p:spPr>
            <a:xfrm>
              <a:off x="805926" y="1885261"/>
              <a:ext cx="3272332" cy="3589564"/>
            </a:xfrm>
            <a:prstGeom prst="roundRect">
              <a:avLst>
                <a:gd name="adj" fmla="val 5758"/>
              </a:avLst>
            </a:prstGeom>
            <a:blipFill>
              <a:blip r:embed="rId3" cstate="email">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100" dirty="0"/>
                <a:t> </a:t>
              </a:r>
            </a:p>
          </p:txBody>
        </p:sp>
      </p:grpSp>
      <p:grpSp>
        <p:nvGrpSpPr>
          <p:cNvPr id="12" name="Group 11">
            <a:extLst>
              <a:ext uri="{FF2B5EF4-FFF2-40B4-BE49-F238E27FC236}">
                <a16:creationId xmlns:a16="http://schemas.microsoft.com/office/drawing/2014/main" id="{FDF75F1F-6052-4014-4690-A0773575BD80}"/>
              </a:ext>
            </a:extLst>
          </p:cNvPr>
          <p:cNvGrpSpPr/>
          <p:nvPr/>
        </p:nvGrpSpPr>
        <p:grpSpPr>
          <a:xfrm>
            <a:off x="6148731" y="2195130"/>
            <a:ext cx="2617234" cy="2770275"/>
            <a:chOff x="708965" y="1885261"/>
            <a:chExt cx="3369293" cy="3589564"/>
          </a:xfrm>
        </p:grpSpPr>
        <p:sp>
          <p:nvSpPr>
            <p:cNvPr id="13" name="Rectangle: Rounded Corners 14">
              <a:extLst>
                <a:ext uri="{FF2B5EF4-FFF2-40B4-BE49-F238E27FC236}">
                  <a16:creationId xmlns:a16="http://schemas.microsoft.com/office/drawing/2014/main" id="{F6EF60CC-E751-5229-4E6B-AE17D162C6CA}"/>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ounded Rectangle 5">
              <a:extLst>
                <a:ext uri="{FF2B5EF4-FFF2-40B4-BE49-F238E27FC236}">
                  <a16:creationId xmlns:a16="http://schemas.microsoft.com/office/drawing/2014/main" id="{B6E709C0-3D9F-F794-937E-19F31BC032D0}"/>
                </a:ext>
              </a:extLst>
            </p:cNvPr>
            <p:cNvSpPr/>
            <p:nvPr/>
          </p:nvSpPr>
          <p:spPr>
            <a:xfrm>
              <a:off x="805926" y="1885261"/>
              <a:ext cx="3272332" cy="3589564"/>
            </a:xfrm>
            <a:prstGeom prst="roundRect">
              <a:avLst>
                <a:gd name="adj" fmla="val 5758"/>
              </a:avLst>
            </a:prstGeom>
            <a:blipFill>
              <a:blip r:embed="rId4" cstate="email">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grpSp>
        <p:nvGrpSpPr>
          <p:cNvPr id="15" name="Group 14">
            <a:extLst>
              <a:ext uri="{FF2B5EF4-FFF2-40B4-BE49-F238E27FC236}">
                <a16:creationId xmlns:a16="http://schemas.microsoft.com/office/drawing/2014/main" id="{2D237F86-F3D1-097A-F7A4-130BBB7DE5FA}"/>
              </a:ext>
            </a:extLst>
          </p:cNvPr>
          <p:cNvGrpSpPr/>
          <p:nvPr/>
        </p:nvGrpSpPr>
        <p:grpSpPr>
          <a:xfrm>
            <a:off x="9059727" y="2195130"/>
            <a:ext cx="2617234" cy="2751480"/>
            <a:chOff x="708965" y="1885261"/>
            <a:chExt cx="3369293" cy="4495431"/>
          </a:xfrm>
        </p:grpSpPr>
        <p:sp>
          <p:nvSpPr>
            <p:cNvPr id="16" name="Rectangle: Rounded Corners 18">
              <a:extLst>
                <a:ext uri="{FF2B5EF4-FFF2-40B4-BE49-F238E27FC236}">
                  <a16:creationId xmlns:a16="http://schemas.microsoft.com/office/drawing/2014/main" id="{E830B809-D9E2-A258-85E8-2C70C763E18C}"/>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ounded Rectangle 5">
              <a:extLst>
                <a:ext uri="{FF2B5EF4-FFF2-40B4-BE49-F238E27FC236}">
                  <a16:creationId xmlns:a16="http://schemas.microsoft.com/office/drawing/2014/main" id="{72516AA4-D360-2DF6-38FF-A68E2DB89A6C}"/>
                </a:ext>
              </a:extLst>
            </p:cNvPr>
            <p:cNvSpPr/>
            <p:nvPr/>
          </p:nvSpPr>
          <p:spPr>
            <a:xfrm>
              <a:off x="805926" y="1885261"/>
              <a:ext cx="3272332" cy="4495431"/>
            </a:xfrm>
            <a:prstGeom prst="roundRect">
              <a:avLst>
                <a:gd name="adj" fmla="val 5758"/>
              </a:avLst>
            </a:prstGeom>
            <a:blipFill>
              <a:blip r:embed="rId5" cstate="email">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sp>
        <p:nvSpPr>
          <p:cNvPr id="18" name="Rectangle: Diagonal Corners Rounded 21">
            <a:extLst>
              <a:ext uri="{FF2B5EF4-FFF2-40B4-BE49-F238E27FC236}">
                <a16:creationId xmlns:a16="http://schemas.microsoft.com/office/drawing/2014/main" id="{BDAE54D1-782F-5574-62DE-3988BCED2C13}"/>
              </a:ext>
            </a:extLst>
          </p:cNvPr>
          <p:cNvSpPr/>
          <p:nvPr/>
        </p:nvSpPr>
        <p:spPr>
          <a:xfrm>
            <a:off x="702015" y="1620062"/>
            <a:ext cx="2106245" cy="662096"/>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Rectangle: Diagonal Corners Rounded 23">
            <a:extLst>
              <a:ext uri="{FF2B5EF4-FFF2-40B4-BE49-F238E27FC236}">
                <a16:creationId xmlns:a16="http://schemas.microsoft.com/office/drawing/2014/main" id="{734E1186-5B06-608D-EA42-248624234537}"/>
              </a:ext>
            </a:extLst>
          </p:cNvPr>
          <p:cNvSpPr/>
          <p:nvPr/>
        </p:nvSpPr>
        <p:spPr>
          <a:xfrm>
            <a:off x="3575351" y="1620062"/>
            <a:ext cx="2106245" cy="662095"/>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0" name="Rectangle: Diagonal Corners Rounded 24">
            <a:extLst>
              <a:ext uri="{FF2B5EF4-FFF2-40B4-BE49-F238E27FC236}">
                <a16:creationId xmlns:a16="http://schemas.microsoft.com/office/drawing/2014/main" id="{29140B54-02E0-3401-76A7-2D3C0D949928}"/>
              </a:ext>
            </a:extLst>
          </p:cNvPr>
          <p:cNvSpPr/>
          <p:nvPr/>
        </p:nvSpPr>
        <p:spPr>
          <a:xfrm>
            <a:off x="6479544" y="1627520"/>
            <a:ext cx="2106245" cy="654638"/>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Rectangle: Diagonal Corners Rounded 25">
            <a:extLst>
              <a:ext uri="{FF2B5EF4-FFF2-40B4-BE49-F238E27FC236}">
                <a16:creationId xmlns:a16="http://schemas.microsoft.com/office/drawing/2014/main" id="{F1D95F62-0841-5F06-84D2-A9B49D87EC90}"/>
              </a:ext>
            </a:extLst>
          </p:cNvPr>
          <p:cNvSpPr/>
          <p:nvPr/>
        </p:nvSpPr>
        <p:spPr>
          <a:xfrm>
            <a:off x="9322022" y="1627519"/>
            <a:ext cx="2106245" cy="654637"/>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2" name="TextBox 21">
            <a:extLst>
              <a:ext uri="{FF2B5EF4-FFF2-40B4-BE49-F238E27FC236}">
                <a16:creationId xmlns:a16="http://schemas.microsoft.com/office/drawing/2014/main" id="{6CF8EBEB-36E7-667C-1F92-C216B065F1FC}"/>
              </a:ext>
            </a:extLst>
          </p:cNvPr>
          <p:cNvSpPr txBox="1"/>
          <p:nvPr/>
        </p:nvSpPr>
        <p:spPr>
          <a:xfrm>
            <a:off x="1411645" y="1779087"/>
            <a:ext cx="686983" cy="338554"/>
          </a:xfrm>
          <a:prstGeom prst="rect">
            <a:avLst/>
          </a:prstGeom>
          <a:noFill/>
        </p:spPr>
        <p:txBody>
          <a:bodyPr wrap="none" rtlCol="0">
            <a:spAutoFit/>
          </a:bodyPr>
          <a:lstStyle/>
          <a:p>
            <a:r>
              <a:rPr lang="en-IN" sz="1600" dirty="0">
                <a:solidFill>
                  <a:schemeClr val="bg1"/>
                </a:solidFill>
              </a:rPr>
              <a:t>Roads</a:t>
            </a:r>
          </a:p>
        </p:txBody>
      </p:sp>
      <p:sp>
        <p:nvSpPr>
          <p:cNvPr id="23" name="TextBox 22">
            <a:extLst>
              <a:ext uri="{FF2B5EF4-FFF2-40B4-BE49-F238E27FC236}">
                <a16:creationId xmlns:a16="http://schemas.microsoft.com/office/drawing/2014/main" id="{675E7A11-82E5-783E-FDDD-CE805337DBA5}"/>
              </a:ext>
            </a:extLst>
          </p:cNvPr>
          <p:cNvSpPr txBox="1"/>
          <p:nvPr/>
        </p:nvSpPr>
        <p:spPr>
          <a:xfrm>
            <a:off x="3768365" y="1760952"/>
            <a:ext cx="1720215" cy="338554"/>
          </a:xfrm>
          <a:prstGeom prst="rect">
            <a:avLst/>
          </a:prstGeom>
          <a:noFill/>
        </p:spPr>
        <p:txBody>
          <a:bodyPr wrap="none" rtlCol="0">
            <a:spAutoFit/>
          </a:bodyPr>
          <a:lstStyle/>
          <a:p>
            <a:r>
              <a:rPr lang="en-IN" sz="1600" dirty="0">
                <a:solidFill>
                  <a:schemeClr val="bg1"/>
                </a:solidFill>
              </a:rPr>
              <a:t>Renewable Energy</a:t>
            </a:r>
          </a:p>
        </p:txBody>
      </p:sp>
      <p:sp>
        <p:nvSpPr>
          <p:cNvPr id="24" name="TextBox 23">
            <a:extLst>
              <a:ext uri="{FF2B5EF4-FFF2-40B4-BE49-F238E27FC236}">
                <a16:creationId xmlns:a16="http://schemas.microsoft.com/office/drawing/2014/main" id="{77E35CD4-6D24-D2AC-16D1-71E5F27AB0A2}"/>
              </a:ext>
            </a:extLst>
          </p:cNvPr>
          <p:cNvSpPr txBox="1"/>
          <p:nvPr/>
        </p:nvSpPr>
        <p:spPr>
          <a:xfrm>
            <a:off x="6547375" y="1656138"/>
            <a:ext cx="1895262" cy="584775"/>
          </a:xfrm>
          <a:prstGeom prst="rect">
            <a:avLst/>
          </a:prstGeom>
          <a:noFill/>
        </p:spPr>
        <p:txBody>
          <a:bodyPr wrap="none" rtlCol="0">
            <a:spAutoFit/>
          </a:bodyPr>
          <a:lstStyle/>
          <a:p>
            <a:pPr algn="ctr"/>
            <a:r>
              <a:rPr lang="en-IN" sz="1600" dirty="0">
                <a:solidFill>
                  <a:schemeClr val="bg1"/>
                </a:solidFill>
              </a:rPr>
              <a:t>Mining</a:t>
            </a:r>
          </a:p>
          <a:p>
            <a:pPr algn="ctr"/>
            <a:r>
              <a:rPr lang="en-IN" sz="1600" dirty="0">
                <a:solidFill>
                  <a:schemeClr val="bg1"/>
                </a:solidFill>
              </a:rPr>
              <a:t>Commercial &amp; MDO</a:t>
            </a:r>
          </a:p>
        </p:txBody>
      </p:sp>
      <p:sp>
        <p:nvSpPr>
          <p:cNvPr id="25" name="TextBox 24">
            <a:extLst>
              <a:ext uri="{FF2B5EF4-FFF2-40B4-BE49-F238E27FC236}">
                <a16:creationId xmlns:a16="http://schemas.microsoft.com/office/drawing/2014/main" id="{4C4DB0C7-F55D-3C1A-C6C4-C7445B3E216A}"/>
              </a:ext>
            </a:extLst>
          </p:cNvPr>
          <p:cNvSpPr txBox="1"/>
          <p:nvPr/>
        </p:nvSpPr>
        <p:spPr>
          <a:xfrm>
            <a:off x="9777113" y="1755229"/>
            <a:ext cx="1257780" cy="338554"/>
          </a:xfrm>
          <a:prstGeom prst="rect">
            <a:avLst/>
          </a:prstGeom>
          <a:noFill/>
        </p:spPr>
        <p:txBody>
          <a:bodyPr wrap="none" rtlCol="0">
            <a:spAutoFit/>
          </a:bodyPr>
          <a:lstStyle/>
          <a:p>
            <a:r>
              <a:rPr lang="en-IN" sz="1600" dirty="0">
                <a:solidFill>
                  <a:schemeClr val="bg1"/>
                </a:solidFill>
              </a:rPr>
              <a:t>Transmission</a:t>
            </a:r>
          </a:p>
        </p:txBody>
      </p:sp>
    </p:spTree>
    <p:extLst>
      <p:ext uri="{BB962C8B-B14F-4D97-AF65-F5344CB8AC3E}">
        <p14:creationId xmlns:p14="http://schemas.microsoft.com/office/powerpoint/2010/main" val="1447930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22  </a:t>
            </a:r>
          </a:p>
        </p:txBody>
      </p:sp>
      <p:sp>
        <p:nvSpPr>
          <p:cNvPr id="26" name="TextBox 25">
            <a:extLst>
              <a:ext uri="{FF2B5EF4-FFF2-40B4-BE49-F238E27FC236}">
                <a16:creationId xmlns:a16="http://schemas.microsoft.com/office/drawing/2014/main" id="{D1F45CD5-3122-D7FA-5CE5-210B15A1D6AF}"/>
              </a:ext>
            </a:extLst>
          </p:cNvPr>
          <p:cNvSpPr txBox="1"/>
          <p:nvPr/>
        </p:nvSpPr>
        <p:spPr>
          <a:xfrm>
            <a:off x="3031690" y="246108"/>
            <a:ext cx="6128620" cy="523220"/>
          </a:xfrm>
          <a:prstGeom prst="rect">
            <a:avLst/>
          </a:prstGeom>
          <a:noFill/>
        </p:spPr>
        <p:txBody>
          <a:bodyPr wrap="square" rtlCol="0">
            <a:spAutoFit/>
          </a:bodyPr>
          <a:lstStyle/>
          <a:p>
            <a:pPr algn="ctr"/>
            <a:r>
              <a:rPr lang="en-IN" sz="2800" b="1" dirty="0">
                <a:latin typeface="Cambria" panose="02040503050406030204" pitchFamily="18" charset="0"/>
                <a:ea typeface="Cambria" panose="02040503050406030204" pitchFamily="18" charset="0"/>
              </a:rPr>
              <a:t>Infra Advisors </a:t>
            </a:r>
            <a:r>
              <a:rPr lang="en-IN" sz="2800" b="1" dirty="0">
                <a:solidFill>
                  <a:srgbClr val="00843B"/>
                </a:solidFill>
                <a:latin typeface="Cambria" panose="02040503050406030204" pitchFamily="18" charset="0"/>
                <a:ea typeface="Cambria" panose="02040503050406030204" pitchFamily="18" charset="0"/>
              </a:rPr>
              <a:t>Sectors Coverage</a:t>
            </a:r>
          </a:p>
        </p:txBody>
      </p:sp>
      <p:grpSp>
        <p:nvGrpSpPr>
          <p:cNvPr id="27" name="Group 26">
            <a:extLst>
              <a:ext uri="{FF2B5EF4-FFF2-40B4-BE49-F238E27FC236}">
                <a16:creationId xmlns:a16="http://schemas.microsoft.com/office/drawing/2014/main" id="{DB0C6A66-F1DF-8883-1C2D-EADDC64D89DF}"/>
              </a:ext>
            </a:extLst>
          </p:cNvPr>
          <p:cNvGrpSpPr/>
          <p:nvPr/>
        </p:nvGrpSpPr>
        <p:grpSpPr>
          <a:xfrm>
            <a:off x="439720" y="2183303"/>
            <a:ext cx="2617234" cy="2792736"/>
            <a:chOff x="708965" y="1885261"/>
            <a:chExt cx="3369293" cy="3589564"/>
          </a:xfrm>
        </p:grpSpPr>
        <p:sp>
          <p:nvSpPr>
            <p:cNvPr id="28" name="Rectangle: Rounded Corners 5">
              <a:extLst>
                <a:ext uri="{FF2B5EF4-FFF2-40B4-BE49-F238E27FC236}">
                  <a16:creationId xmlns:a16="http://schemas.microsoft.com/office/drawing/2014/main" id="{23CA75CA-C77C-46C7-5C4B-DE3F73D5E911}"/>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ounded Rectangle 5">
              <a:extLst>
                <a:ext uri="{FF2B5EF4-FFF2-40B4-BE49-F238E27FC236}">
                  <a16:creationId xmlns:a16="http://schemas.microsoft.com/office/drawing/2014/main" id="{7EFFD013-22F8-DE60-DCDF-865B0B7ABC59}"/>
                </a:ext>
              </a:extLst>
            </p:cNvPr>
            <p:cNvSpPr/>
            <p:nvPr/>
          </p:nvSpPr>
          <p:spPr>
            <a:xfrm>
              <a:off x="805926" y="1885261"/>
              <a:ext cx="3272332" cy="3589564"/>
            </a:xfrm>
            <a:prstGeom prst="roundRect">
              <a:avLst>
                <a:gd name="adj" fmla="val 5758"/>
              </a:avLst>
            </a:prstGeom>
            <a:blipFill>
              <a:blip r:embed="rId2" cstate="email">
                <a:extLst>
                  <a:ext uri="{28A0092B-C50C-407E-A947-70E740481C1C}">
                    <a14:useLocalDpi xmlns:a14="http://schemas.microsoft.com/office/drawing/2010/main"/>
                  </a:ext>
                </a:extLst>
              </a:blip>
              <a:stretch>
                <a:fillRect/>
              </a:stretch>
            </a:blipFill>
            <a:ln w="222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grpSp>
        <p:nvGrpSpPr>
          <p:cNvPr id="30" name="Group 29">
            <a:extLst>
              <a:ext uri="{FF2B5EF4-FFF2-40B4-BE49-F238E27FC236}">
                <a16:creationId xmlns:a16="http://schemas.microsoft.com/office/drawing/2014/main" id="{DC38D110-3E38-2423-CB55-BB5E59A32A31}"/>
              </a:ext>
            </a:extLst>
          </p:cNvPr>
          <p:cNvGrpSpPr/>
          <p:nvPr/>
        </p:nvGrpSpPr>
        <p:grpSpPr>
          <a:xfrm>
            <a:off x="3313056" y="2183302"/>
            <a:ext cx="2617234" cy="2792735"/>
            <a:chOff x="708965" y="1885261"/>
            <a:chExt cx="3369293" cy="3589564"/>
          </a:xfrm>
        </p:grpSpPr>
        <p:sp>
          <p:nvSpPr>
            <p:cNvPr id="31" name="Rectangle: Rounded Corners 10">
              <a:extLst>
                <a:ext uri="{FF2B5EF4-FFF2-40B4-BE49-F238E27FC236}">
                  <a16:creationId xmlns:a16="http://schemas.microsoft.com/office/drawing/2014/main" id="{BFE461AF-AD31-08DE-01F8-9FD8EF5FEADE}"/>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Rounded Rectangle 5">
              <a:extLst>
                <a:ext uri="{FF2B5EF4-FFF2-40B4-BE49-F238E27FC236}">
                  <a16:creationId xmlns:a16="http://schemas.microsoft.com/office/drawing/2014/main" id="{14B64BB2-EF4E-6A19-E625-0C2DE42D2D18}"/>
                </a:ext>
              </a:extLst>
            </p:cNvPr>
            <p:cNvSpPr/>
            <p:nvPr/>
          </p:nvSpPr>
          <p:spPr>
            <a:xfrm>
              <a:off x="805926" y="1885261"/>
              <a:ext cx="3272332" cy="3589564"/>
            </a:xfrm>
            <a:prstGeom prst="roundRect">
              <a:avLst>
                <a:gd name="adj" fmla="val 5758"/>
              </a:avLst>
            </a:prstGeom>
            <a:blipFill>
              <a:blip r:embed="rId3" cstate="email">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grpSp>
        <p:nvGrpSpPr>
          <p:cNvPr id="33" name="Group 32">
            <a:extLst>
              <a:ext uri="{FF2B5EF4-FFF2-40B4-BE49-F238E27FC236}">
                <a16:creationId xmlns:a16="http://schemas.microsoft.com/office/drawing/2014/main" id="{EA8E64A3-3388-5A23-5693-D6CAB6F61D6A}"/>
              </a:ext>
            </a:extLst>
          </p:cNvPr>
          <p:cNvGrpSpPr/>
          <p:nvPr/>
        </p:nvGrpSpPr>
        <p:grpSpPr>
          <a:xfrm>
            <a:off x="6148731" y="2183302"/>
            <a:ext cx="2617234" cy="2792734"/>
            <a:chOff x="708965" y="1885261"/>
            <a:chExt cx="3369293" cy="3589564"/>
          </a:xfrm>
        </p:grpSpPr>
        <p:sp>
          <p:nvSpPr>
            <p:cNvPr id="34" name="Rectangle: Rounded Corners 14">
              <a:extLst>
                <a:ext uri="{FF2B5EF4-FFF2-40B4-BE49-F238E27FC236}">
                  <a16:creationId xmlns:a16="http://schemas.microsoft.com/office/drawing/2014/main" id="{E5A3C7DF-8E5C-786A-C9C8-EC77800660EA}"/>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Rounded Rectangle 5">
              <a:extLst>
                <a:ext uri="{FF2B5EF4-FFF2-40B4-BE49-F238E27FC236}">
                  <a16:creationId xmlns:a16="http://schemas.microsoft.com/office/drawing/2014/main" id="{5DAEB6DE-6BE4-EA3D-600A-129F707F3EF3}"/>
                </a:ext>
              </a:extLst>
            </p:cNvPr>
            <p:cNvSpPr/>
            <p:nvPr/>
          </p:nvSpPr>
          <p:spPr>
            <a:xfrm>
              <a:off x="805926" y="1885261"/>
              <a:ext cx="3272332" cy="3589564"/>
            </a:xfrm>
            <a:prstGeom prst="roundRect">
              <a:avLst>
                <a:gd name="adj" fmla="val 5758"/>
              </a:avLst>
            </a:prstGeom>
            <a:blipFill>
              <a:blip r:embed="rId4" cstate="email">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grpSp>
        <p:nvGrpSpPr>
          <p:cNvPr id="36" name="Group 35">
            <a:extLst>
              <a:ext uri="{FF2B5EF4-FFF2-40B4-BE49-F238E27FC236}">
                <a16:creationId xmlns:a16="http://schemas.microsoft.com/office/drawing/2014/main" id="{77B96688-4FFC-3017-B94B-821A74750EF0}"/>
              </a:ext>
            </a:extLst>
          </p:cNvPr>
          <p:cNvGrpSpPr/>
          <p:nvPr/>
        </p:nvGrpSpPr>
        <p:grpSpPr>
          <a:xfrm>
            <a:off x="9059727" y="2183302"/>
            <a:ext cx="2617234" cy="2792734"/>
            <a:chOff x="708965" y="1885261"/>
            <a:chExt cx="3369293" cy="3589564"/>
          </a:xfrm>
        </p:grpSpPr>
        <p:sp>
          <p:nvSpPr>
            <p:cNvPr id="37" name="Rectangle: Rounded Corners 18">
              <a:extLst>
                <a:ext uri="{FF2B5EF4-FFF2-40B4-BE49-F238E27FC236}">
                  <a16:creationId xmlns:a16="http://schemas.microsoft.com/office/drawing/2014/main" id="{513F5D57-5916-F883-E94B-F34151627C2A}"/>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ounded Rectangle 5">
              <a:extLst>
                <a:ext uri="{FF2B5EF4-FFF2-40B4-BE49-F238E27FC236}">
                  <a16:creationId xmlns:a16="http://schemas.microsoft.com/office/drawing/2014/main" id="{293368FE-B9FB-D59A-A347-037650324EE4}"/>
                </a:ext>
              </a:extLst>
            </p:cNvPr>
            <p:cNvSpPr/>
            <p:nvPr/>
          </p:nvSpPr>
          <p:spPr>
            <a:xfrm>
              <a:off x="805926" y="1885261"/>
              <a:ext cx="3272332" cy="3589564"/>
            </a:xfrm>
            <a:prstGeom prst="roundRect">
              <a:avLst>
                <a:gd name="adj" fmla="val 5758"/>
              </a:avLst>
            </a:prstGeom>
            <a:blipFill>
              <a:blip r:embed="rId5" cstate="email">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sp>
        <p:nvSpPr>
          <p:cNvPr id="39" name="Rectangle: Diagonal Corners Rounded 21">
            <a:extLst>
              <a:ext uri="{FF2B5EF4-FFF2-40B4-BE49-F238E27FC236}">
                <a16:creationId xmlns:a16="http://schemas.microsoft.com/office/drawing/2014/main" id="{A984C119-415A-0E9B-D25A-D8BC5E21C7FB}"/>
              </a:ext>
            </a:extLst>
          </p:cNvPr>
          <p:cNvSpPr/>
          <p:nvPr/>
        </p:nvSpPr>
        <p:spPr>
          <a:xfrm>
            <a:off x="702015" y="1628036"/>
            <a:ext cx="2106245" cy="654122"/>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0" name="Rectangle: Diagonal Corners Rounded 23">
            <a:extLst>
              <a:ext uri="{FF2B5EF4-FFF2-40B4-BE49-F238E27FC236}">
                <a16:creationId xmlns:a16="http://schemas.microsoft.com/office/drawing/2014/main" id="{20E0FAE3-EC72-9E9B-9B8D-64AB9F66A621}"/>
              </a:ext>
            </a:extLst>
          </p:cNvPr>
          <p:cNvSpPr/>
          <p:nvPr/>
        </p:nvSpPr>
        <p:spPr>
          <a:xfrm>
            <a:off x="3575351" y="1620063"/>
            <a:ext cx="2106245" cy="662095"/>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1" name="Rectangle: Diagonal Corners Rounded 24">
            <a:extLst>
              <a:ext uri="{FF2B5EF4-FFF2-40B4-BE49-F238E27FC236}">
                <a16:creationId xmlns:a16="http://schemas.microsoft.com/office/drawing/2014/main" id="{1E6EF03C-18C8-FEE6-B015-1ABF2C5E989E}"/>
              </a:ext>
            </a:extLst>
          </p:cNvPr>
          <p:cNvSpPr/>
          <p:nvPr/>
        </p:nvSpPr>
        <p:spPr>
          <a:xfrm>
            <a:off x="6479544" y="1620062"/>
            <a:ext cx="2106245" cy="662096"/>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2" name="Rectangle: Diagonal Corners Rounded 25">
            <a:extLst>
              <a:ext uri="{FF2B5EF4-FFF2-40B4-BE49-F238E27FC236}">
                <a16:creationId xmlns:a16="http://schemas.microsoft.com/office/drawing/2014/main" id="{99D4D44F-5CD0-3096-A3E0-4CE8A1C66D10}"/>
              </a:ext>
            </a:extLst>
          </p:cNvPr>
          <p:cNvSpPr/>
          <p:nvPr/>
        </p:nvSpPr>
        <p:spPr>
          <a:xfrm>
            <a:off x="9322022" y="1628036"/>
            <a:ext cx="2106245" cy="654122"/>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3" name="TextBox 42">
            <a:extLst>
              <a:ext uri="{FF2B5EF4-FFF2-40B4-BE49-F238E27FC236}">
                <a16:creationId xmlns:a16="http://schemas.microsoft.com/office/drawing/2014/main" id="{066EB538-07A6-E7DF-1BCE-5EBE4C42168B}"/>
              </a:ext>
            </a:extLst>
          </p:cNvPr>
          <p:cNvSpPr txBox="1"/>
          <p:nvPr/>
        </p:nvSpPr>
        <p:spPr>
          <a:xfrm>
            <a:off x="828804" y="1769442"/>
            <a:ext cx="1868075" cy="338554"/>
          </a:xfrm>
          <a:prstGeom prst="rect">
            <a:avLst/>
          </a:prstGeom>
          <a:noFill/>
        </p:spPr>
        <p:txBody>
          <a:bodyPr wrap="none" rtlCol="0">
            <a:spAutoFit/>
          </a:bodyPr>
          <a:lstStyle/>
          <a:p>
            <a:r>
              <a:rPr lang="en-IN" sz="1600" dirty="0">
                <a:solidFill>
                  <a:schemeClr val="bg1"/>
                </a:solidFill>
              </a:rPr>
              <a:t>Natural Gas Pipeline</a:t>
            </a:r>
          </a:p>
        </p:txBody>
      </p:sp>
      <p:sp>
        <p:nvSpPr>
          <p:cNvPr id="44" name="TextBox 43">
            <a:extLst>
              <a:ext uri="{FF2B5EF4-FFF2-40B4-BE49-F238E27FC236}">
                <a16:creationId xmlns:a16="http://schemas.microsoft.com/office/drawing/2014/main" id="{BB982645-37D5-C0F0-3068-00BB79AED854}"/>
              </a:ext>
            </a:extLst>
          </p:cNvPr>
          <p:cNvSpPr txBox="1"/>
          <p:nvPr/>
        </p:nvSpPr>
        <p:spPr>
          <a:xfrm>
            <a:off x="4035643" y="1749122"/>
            <a:ext cx="1192955" cy="338554"/>
          </a:xfrm>
          <a:prstGeom prst="rect">
            <a:avLst/>
          </a:prstGeom>
          <a:noFill/>
        </p:spPr>
        <p:txBody>
          <a:bodyPr wrap="none" rtlCol="0">
            <a:spAutoFit/>
          </a:bodyPr>
          <a:lstStyle/>
          <a:p>
            <a:r>
              <a:rPr lang="en-IN" sz="1600" dirty="0">
                <a:solidFill>
                  <a:schemeClr val="bg1"/>
                </a:solidFill>
              </a:rPr>
              <a:t>ATF Pipeline</a:t>
            </a:r>
          </a:p>
        </p:txBody>
      </p:sp>
      <p:sp>
        <p:nvSpPr>
          <p:cNvPr id="45" name="TextBox 44">
            <a:extLst>
              <a:ext uri="{FF2B5EF4-FFF2-40B4-BE49-F238E27FC236}">
                <a16:creationId xmlns:a16="http://schemas.microsoft.com/office/drawing/2014/main" id="{29539ED0-0BF2-1064-CC13-9A78B96A147A}"/>
              </a:ext>
            </a:extLst>
          </p:cNvPr>
          <p:cNvSpPr txBox="1"/>
          <p:nvPr/>
        </p:nvSpPr>
        <p:spPr>
          <a:xfrm>
            <a:off x="6885704" y="1761468"/>
            <a:ext cx="1218603" cy="338554"/>
          </a:xfrm>
          <a:prstGeom prst="rect">
            <a:avLst/>
          </a:prstGeom>
          <a:noFill/>
        </p:spPr>
        <p:txBody>
          <a:bodyPr wrap="none" rtlCol="0">
            <a:spAutoFit/>
          </a:bodyPr>
          <a:lstStyle/>
          <a:p>
            <a:pPr algn="ctr"/>
            <a:r>
              <a:rPr lang="en-IN" sz="1600" dirty="0">
                <a:solidFill>
                  <a:schemeClr val="bg1"/>
                </a:solidFill>
              </a:rPr>
              <a:t>LPG Pipeline</a:t>
            </a:r>
          </a:p>
        </p:txBody>
      </p:sp>
      <p:sp>
        <p:nvSpPr>
          <p:cNvPr id="46" name="TextBox 45">
            <a:extLst>
              <a:ext uri="{FF2B5EF4-FFF2-40B4-BE49-F238E27FC236}">
                <a16:creationId xmlns:a16="http://schemas.microsoft.com/office/drawing/2014/main" id="{456E3231-AF1B-FB2F-0774-5B54BA1BE8E1}"/>
              </a:ext>
            </a:extLst>
          </p:cNvPr>
          <p:cNvSpPr txBox="1"/>
          <p:nvPr/>
        </p:nvSpPr>
        <p:spPr>
          <a:xfrm>
            <a:off x="9746606" y="1631964"/>
            <a:ext cx="1257075" cy="584775"/>
          </a:xfrm>
          <a:prstGeom prst="rect">
            <a:avLst/>
          </a:prstGeom>
          <a:noFill/>
        </p:spPr>
        <p:txBody>
          <a:bodyPr wrap="none" rtlCol="0">
            <a:spAutoFit/>
          </a:bodyPr>
          <a:lstStyle/>
          <a:p>
            <a:r>
              <a:rPr lang="en-IN" sz="1600" dirty="0">
                <a:solidFill>
                  <a:schemeClr val="bg1"/>
                </a:solidFill>
              </a:rPr>
              <a:t>Multi Modal </a:t>
            </a:r>
          </a:p>
          <a:p>
            <a:r>
              <a:rPr lang="en-IN" sz="1600" dirty="0">
                <a:solidFill>
                  <a:schemeClr val="bg1"/>
                </a:solidFill>
              </a:rPr>
              <a:t>Logistic Park</a:t>
            </a:r>
          </a:p>
        </p:txBody>
      </p:sp>
    </p:spTree>
    <p:extLst>
      <p:ext uri="{BB962C8B-B14F-4D97-AF65-F5344CB8AC3E}">
        <p14:creationId xmlns:p14="http://schemas.microsoft.com/office/powerpoint/2010/main" val="2990762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23  </a:t>
            </a:r>
          </a:p>
        </p:txBody>
      </p:sp>
      <p:sp>
        <p:nvSpPr>
          <p:cNvPr id="26" name="TextBox 25">
            <a:extLst>
              <a:ext uri="{FF2B5EF4-FFF2-40B4-BE49-F238E27FC236}">
                <a16:creationId xmlns:a16="http://schemas.microsoft.com/office/drawing/2014/main" id="{D1F45CD5-3122-D7FA-5CE5-210B15A1D6AF}"/>
              </a:ext>
            </a:extLst>
          </p:cNvPr>
          <p:cNvSpPr txBox="1"/>
          <p:nvPr/>
        </p:nvSpPr>
        <p:spPr>
          <a:xfrm>
            <a:off x="3031690" y="246108"/>
            <a:ext cx="6128620" cy="523220"/>
          </a:xfrm>
          <a:prstGeom prst="rect">
            <a:avLst/>
          </a:prstGeom>
          <a:noFill/>
        </p:spPr>
        <p:txBody>
          <a:bodyPr wrap="square" rtlCol="0">
            <a:spAutoFit/>
          </a:bodyPr>
          <a:lstStyle/>
          <a:p>
            <a:pPr algn="ctr"/>
            <a:r>
              <a:rPr lang="en-IN" sz="2800" b="1" dirty="0">
                <a:latin typeface="Cambria" panose="02040503050406030204" pitchFamily="18" charset="0"/>
                <a:ea typeface="Cambria" panose="02040503050406030204" pitchFamily="18" charset="0"/>
              </a:rPr>
              <a:t>Infra Advisors </a:t>
            </a:r>
            <a:r>
              <a:rPr lang="en-IN" sz="2800" b="1" dirty="0">
                <a:solidFill>
                  <a:srgbClr val="00843B"/>
                </a:solidFill>
                <a:latin typeface="Cambria" panose="02040503050406030204" pitchFamily="18" charset="0"/>
                <a:ea typeface="Cambria" panose="02040503050406030204" pitchFamily="18" charset="0"/>
              </a:rPr>
              <a:t>Sectors Coverage</a:t>
            </a:r>
          </a:p>
        </p:txBody>
      </p:sp>
      <p:grpSp>
        <p:nvGrpSpPr>
          <p:cNvPr id="66" name="Group 65"/>
          <p:cNvGrpSpPr/>
          <p:nvPr/>
        </p:nvGrpSpPr>
        <p:grpSpPr>
          <a:xfrm>
            <a:off x="439720" y="1626950"/>
            <a:ext cx="11237241" cy="3383244"/>
            <a:chOff x="439720" y="1685136"/>
            <a:chExt cx="11237241" cy="3383244"/>
          </a:xfrm>
        </p:grpSpPr>
        <p:grpSp>
          <p:nvGrpSpPr>
            <p:cNvPr id="67" name="Group 66">
              <a:extLst>
                <a:ext uri="{FF2B5EF4-FFF2-40B4-BE49-F238E27FC236}">
                  <a16:creationId xmlns:a16="http://schemas.microsoft.com/office/drawing/2014/main" id="{6C7DDD3C-43AC-72CA-A34A-CE137B99E66A}"/>
                </a:ext>
              </a:extLst>
            </p:cNvPr>
            <p:cNvGrpSpPr/>
            <p:nvPr/>
          </p:nvGrpSpPr>
          <p:grpSpPr>
            <a:xfrm>
              <a:off x="439720" y="2248715"/>
              <a:ext cx="2617234" cy="2819665"/>
              <a:chOff x="708965" y="1895844"/>
              <a:chExt cx="3369293" cy="3589564"/>
            </a:xfrm>
          </p:grpSpPr>
          <p:sp>
            <p:nvSpPr>
              <p:cNvPr id="85" name="Rectangle: Rounded Corners 5">
                <a:extLst>
                  <a:ext uri="{FF2B5EF4-FFF2-40B4-BE49-F238E27FC236}">
                    <a16:creationId xmlns:a16="http://schemas.microsoft.com/office/drawing/2014/main" id="{D0D52A93-DDBC-91D7-186B-BB672E4790CC}"/>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6" name="Rounded Rectangle 5">
                <a:extLst>
                  <a:ext uri="{FF2B5EF4-FFF2-40B4-BE49-F238E27FC236}">
                    <a16:creationId xmlns:a16="http://schemas.microsoft.com/office/drawing/2014/main" id="{2FC83FDA-C545-AC78-E761-E4755BC7D60D}"/>
                  </a:ext>
                </a:extLst>
              </p:cNvPr>
              <p:cNvSpPr/>
              <p:nvPr/>
            </p:nvSpPr>
            <p:spPr>
              <a:xfrm>
                <a:off x="805926" y="1895844"/>
                <a:ext cx="3272332" cy="3589564"/>
              </a:xfrm>
              <a:prstGeom prst="roundRect">
                <a:avLst>
                  <a:gd name="adj" fmla="val 5758"/>
                </a:avLst>
              </a:prstGeom>
              <a:blipFill>
                <a:blip r:embed="rId2" cstate="email">
                  <a:extLst>
                    <a:ext uri="{28A0092B-C50C-407E-A947-70E740481C1C}">
                      <a14:useLocalDpi xmlns:a14="http://schemas.microsoft.com/office/drawing/2010/main"/>
                    </a:ext>
                  </a:extLst>
                </a:blip>
                <a:stretch>
                  <a:fillRect/>
                </a:stretch>
              </a:blipFill>
              <a:ln w="222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grpSp>
          <p:nvGrpSpPr>
            <p:cNvPr id="68" name="Group 67">
              <a:extLst>
                <a:ext uri="{FF2B5EF4-FFF2-40B4-BE49-F238E27FC236}">
                  <a16:creationId xmlns:a16="http://schemas.microsoft.com/office/drawing/2014/main" id="{21097DE0-33BB-EE80-7587-F68CD2E36116}"/>
                </a:ext>
              </a:extLst>
            </p:cNvPr>
            <p:cNvGrpSpPr/>
            <p:nvPr/>
          </p:nvGrpSpPr>
          <p:grpSpPr>
            <a:xfrm>
              <a:off x="3313056" y="2240403"/>
              <a:ext cx="2617234" cy="2819664"/>
              <a:chOff x="708965" y="1885261"/>
              <a:chExt cx="3369293" cy="3589564"/>
            </a:xfrm>
          </p:grpSpPr>
          <p:sp>
            <p:nvSpPr>
              <p:cNvPr id="83" name="Rectangle: Rounded Corners 10">
                <a:extLst>
                  <a:ext uri="{FF2B5EF4-FFF2-40B4-BE49-F238E27FC236}">
                    <a16:creationId xmlns:a16="http://schemas.microsoft.com/office/drawing/2014/main" id="{BCF19F6C-2945-1B92-A9F7-21C71832FAF8}"/>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4" name="Rounded Rectangle 5">
                <a:extLst>
                  <a:ext uri="{FF2B5EF4-FFF2-40B4-BE49-F238E27FC236}">
                    <a16:creationId xmlns:a16="http://schemas.microsoft.com/office/drawing/2014/main" id="{3345660E-B815-83EA-16C1-C5FAC0FFA262}"/>
                  </a:ext>
                </a:extLst>
              </p:cNvPr>
              <p:cNvSpPr/>
              <p:nvPr/>
            </p:nvSpPr>
            <p:spPr>
              <a:xfrm>
                <a:off x="805926" y="1885261"/>
                <a:ext cx="3272332" cy="3589564"/>
              </a:xfrm>
              <a:prstGeom prst="roundRect">
                <a:avLst>
                  <a:gd name="adj" fmla="val 5758"/>
                </a:avLst>
              </a:prstGeom>
              <a:blipFill>
                <a:blip r:embed="rId3" cstate="email">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grpSp>
          <p:nvGrpSpPr>
            <p:cNvPr id="69" name="Group 68">
              <a:extLst>
                <a:ext uri="{FF2B5EF4-FFF2-40B4-BE49-F238E27FC236}">
                  <a16:creationId xmlns:a16="http://schemas.microsoft.com/office/drawing/2014/main" id="{0DB221A1-14E2-9DE5-0715-AFBB937BF2AE}"/>
                </a:ext>
              </a:extLst>
            </p:cNvPr>
            <p:cNvGrpSpPr/>
            <p:nvPr/>
          </p:nvGrpSpPr>
          <p:grpSpPr>
            <a:xfrm>
              <a:off x="6148731" y="2240401"/>
              <a:ext cx="2617234" cy="2819663"/>
              <a:chOff x="708965" y="1885261"/>
              <a:chExt cx="3369293" cy="3589564"/>
            </a:xfrm>
          </p:grpSpPr>
          <p:sp>
            <p:nvSpPr>
              <p:cNvPr id="81" name="Rectangle: Rounded Corners 14">
                <a:extLst>
                  <a:ext uri="{FF2B5EF4-FFF2-40B4-BE49-F238E27FC236}">
                    <a16:creationId xmlns:a16="http://schemas.microsoft.com/office/drawing/2014/main" id="{F71F5E07-E974-7AF4-9D3F-8AAC7FF2C910}"/>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2" name="Rounded Rectangle 5">
                <a:extLst>
                  <a:ext uri="{FF2B5EF4-FFF2-40B4-BE49-F238E27FC236}">
                    <a16:creationId xmlns:a16="http://schemas.microsoft.com/office/drawing/2014/main" id="{92CEB572-F8DA-93A4-A6BB-2F9A5A071831}"/>
                  </a:ext>
                </a:extLst>
              </p:cNvPr>
              <p:cNvSpPr/>
              <p:nvPr/>
            </p:nvSpPr>
            <p:spPr>
              <a:xfrm>
                <a:off x="805926" y="1885261"/>
                <a:ext cx="3272332" cy="3589564"/>
              </a:xfrm>
              <a:prstGeom prst="roundRect">
                <a:avLst>
                  <a:gd name="adj" fmla="val 5758"/>
                </a:avLst>
              </a:prstGeom>
              <a:blipFill>
                <a:blip r:embed="rId4" cstate="email">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grpSp>
          <p:nvGrpSpPr>
            <p:cNvPr id="70" name="Group 69">
              <a:extLst>
                <a:ext uri="{FF2B5EF4-FFF2-40B4-BE49-F238E27FC236}">
                  <a16:creationId xmlns:a16="http://schemas.microsoft.com/office/drawing/2014/main" id="{73B10B5B-EA54-5E8B-8E25-AFB602644495}"/>
                </a:ext>
              </a:extLst>
            </p:cNvPr>
            <p:cNvGrpSpPr/>
            <p:nvPr/>
          </p:nvGrpSpPr>
          <p:grpSpPr>
            <a:xfrm>
              <a:off x="9059727" y="2240402"/>
              <a:ext cx="2617234" cy="2819662"/>
              <a:chOff x="708965" y="1885261"/>
              <a:chExt cx="3369293" cy="3589564"/>
            </a:xfrm>
          </p:grpSpPr>
          <p:sp>
            <p:nvSpPr>
              <p:cNvPr id="79" name="Rectangle: Rounded Corners 18">
                <a:extLst>
                  <a:ext uri="{FF2B5EF4-FFF2-40B4-BE49-F238E27FC236}">
                    <a16:creationId xmlns:a16="http://schemas.microsoft.com/office/drawing/2014/main" id="{10E8BCA3-2CD0-BC8C-546A-F735D9C2F36A}"/>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0" name="Rounded Rectangle 5">
                <a:extLst>
                  <a:ext uri="{FF2B5EF4-FFF2-40B4-BE49-F238E27FC236}">
                    <a16:creationId xmlns:a16="http://schemas.microsoft.com/office/drawing/2014/main" id="{0D29EDD1-C459-BEBC-A628-F339635076C8}"/>
                  </a:ext>
                </a:extLst>
              </p:cNvPr>
              <p:cNvSpPr/>
              <p:nvPr/>
            </p:nvSpPr>
            <p:spPr>
              <a:xfrm>
                <a:off x="805926" y="1885261"/>
                <a:ext cx="3272332" cy="3589564"/>
              </a:xfrm>
              <a:prstGeom prst="roundRect">
                <a:avLst>
                  <a:gd name="adj" fmla="val 5758"/>
                </a:avLst>
              </a:prstGeom>
              <a:blipFill>
                <a:blip r:embed="rId5" cstate="email">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sp>
          <p:nvSpPr>
            <p:cNvPr id="71" name="Rectangle: Diagonal Corners Rounded 21">
              <a:extLst>
                <a:ext uri="{FF2B5EF4-FFF2-40B4-BE49-F238E27FC236}">
                  <a16:creationId xmlns:a16="http://schemas.microsoft.com/office/drawing/2014/main" id="{4E54EE94-E0EF-31C7-3D85-61E1B98DA1C5}"/>
                </a:ext>
              </a:extLst>
            </p:cNvPr>
            <p:cNvSpPr/>
            <p:nvPr/>
          </p:nvSpPr>
          <p:spPr>
            <a:xfrm>
              <a:off x="702015" y="1685136"/>
              <a:ext cx="2106245" cy="655208"/>
            </a:xfrm>
            <a:prstGeom prst="round2DiagRect">
              <a:avLst/>
            </a:prstGeom>
            <a:solidFill>
              <a:srgbClr val="3B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2" name="Rectangle: Diagonal Corners Rounded 23">
              <a:extLst>
                <a:ext uri="{FF2B5EF4-FFF2-40B4-BE49-F238E27FC236}">
                  <a16:creationId xmlns:a16="http://schemas.microsoft.com/office/drawing/2014/main" id="{A009D4D4-FC89-AFF8-D1DE-C60D029E5524}"/>
                </a:ext>
              </a:extLst>
            </p:cNvPr>
            <p:cNvSpPr/>
            <p:nvPr/>
          </p:nvSpPr>
          <p:spPr>
            <a:xfrm>
              <a:off x="3575351" y="1690324"/>
              <a:ext cx="2106245" cy="662367"/>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3" name="Rectangle: Diagonal Corners Rounded 24">
              <a:extLst>
                <a:ext uri="{FF2B5EF4-FFF2-40B4-BE49-F238E27FC236}">
                  <a16:creationId xmlns:a16="http://schemas.microsoft.com/office/drawing/2014/main" id="{2B49742E-6F26-32DE-19E8-BE0B1578AF05}"/>
                </a:ext>
              </a:extLst>
            </p:cNvPr>
            <p:cNvSpPr/>
            <p:nvPr/>
          </p:nvSpPr>
          <p:spPr>
            <a:xfrm>
              <a:off x="6479544" y="1690324"/>
              <a:ext cx="2106245" cy="662365"/>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4" name="Rectangle: Diagonal Corners Rounded 25">
              <a:extLst>
                <a:ext uri="{FF2B5EF4-FFF2-40B4-BE49-F238E27FC236}">
                  <a16:creationId xmlns:a16="http://schemas.microsoft.com/office/drawing/2014/main" id="{CF1E9D70-EBF9-2CD3-7519-8F668C78C033}"/>
                </a:ext>
              </a:extLst>
            </p:cNvPr>
            <p:cNvSpPr/>
            <p:nvPr/>
          </p:nvSpPr>
          <p:spPr>
            <a:xfrm>
              <a:off x="9322022" y="1690324"/>
              <a:ext cx="2106245" cy="650020"/>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5" name="TextBox 74">
              <a:extLst>
                <a:ext uri="{FF2B5EF4-FFF2-40B4-BE49-F238E27FC236}">
                  <a16:creationId xmlns:a16="http://schemas.microsoft.com/office/drawing/2014/main" id="{87D1E1E2-CDE6-1DBC-97A4-044076968E49}"/>
                </a:ext>
              </a:extLst>
            </p:cNvPr>
            <p:cNvSpPr txBox="1"/>
            <p:nvPr/>
          </p:nvSpPr>
          <p:spPr>
            <a:xfrm>
              <a:off x="985336" y="1699881"/>
              <a:ext cx="1508746" cy="584775"/>
            </a:xfrm>
            <a:prstGeom prst="rect">
              <a:avLst/>
            </a:prstGeom>
            <a:noFill/>
          </p:spPr>
          <p:txBody>
            <a:bodyPr wrap="none" rtlCol="0">
              <a:spAutoFit/>
            </a:bodyPr>
            <a:lstStyle/>
            <a:p>
              <a:pPr algn="ctr"/>
              <a:r>
                <a:rPr lang="en-IN" sz="1600" dirty="0">
                  <a:solidFill>
                    <a:schemeClr val="bg1"/>
                  </a:solidFill>
                </a:rPr>
                <a:t>Gati Shakti</a:t>
              </a:r>
            </a:p>
            <a:p>
              <a:pPr algn="ctr"/>
              <a:r>
                <a:rPr lang="en-IN" sz="1600" dirty="0">
                  <a:solidFill>
                    <a:schemeClr val="bg1"/>
                  </a:solidFill>
                </a:rPr>
                <a:t>Cargo Terminals</a:t>
              </a:r>
            </a:p>
          </p:txBody>
        </p:sp>
        <p:sp>
          <p:nvSpPr>
            <p:cNvPr id="76" name="TextBox 75">
              <a:extLst>
                <a:ext uri="{FF2B5EF4-FFF2-40B4-BE49-F238E27FC236}">
                  <a16:creationId xmlns:a16="http://schemas.microsoft.com/office/drawing/2014/main" id="{1817E085-496C-A0D8-3AB3-A4856D1BD0D9}"/>
                </a:ext>
              </a:extLst>
            </p:cNvPr>
            <p:cNvSpPr txBox="1"/>
            <p:nvPr/>
          </p:nvSpPr>
          <p:spPr>
            <a:xfrm>
              <a:off x="3872088" y="1851832"/>
              <a:ext cx="1543628" cy="338554"/>
            </a:xfrm>
            <a:prstGeom prst="rect">
              <a:avLst/>
            </a:prstGeom>
            <a:noFill/>
          </p:spPr>
          <p:txBody>
            <a:bodyPr wrap="none" rtlCol="0">
              <a:spAutoFit/>
            </a:bodyPr>
            <a:lstStyle/>
            <a:p>
              <a:r>
                <a:rPr lang="en-IN" sz="1600" dirty="0">
                  <a:solidFill>
                    <a:schemeClr val="bg1"/>
                  </a:solidFill>
                </a:rPr>
                <a:t>Waste to Energy</a:t>
              </a:r>
            </a:p>
          </p:txBody>
        </p:sp>
        <p:sp>
          <p:nvSpPr>
            <p:cNvPr id="77" name="TextBox 76">
              <a:extLst>
                <a:ext uri="{FF2B5EF4-FFF2-40B4-BE49-F238E27FC236}">
                  <a16:creationId xmlns:a16="http://schemas.microsoft.com/office/drawing/2014/main" id="{515E66D7-7A77-F5B6-666F-29B9B0A92C71}"/>
                </a:ext>
              </a:extLst>
            </p:cNvPr>
            <p:cNvSpPr txBox="1"/>
            <p:nvPr/>
          </p:nvSpPr>
          <p:spPr>
            <a:xfrm>
              <a:off x="6711750" y="1853505"/>
              <a:ext cx="1609543" cy="338554"/>
            </a:xfrm>
            <a:prstGeom prst="rect">
              <a:avLst/>
            </a:prstGeom>
            <a:noFill/>
          </p:spPr>
          <p:txBody>
            <a:bodyPr wrap="none" rtlCol="0">
              <a:spAutoFit/>
            </a:bodyPr>
            <a:lstStyle/>
            <a:p>
              <a:pPr algn="ctr"/>
              <a:r>
                <a:rPr lang="en-IN" sz="1600" dirty="0">
                  <a:solidFill>
                    <a:schemeClr val="bg1"/>
                  </a:solidFill>
                </a:rPr>
                <a:t>Waste Water STP</a:t>
              </a:r>
            </a:p>
          </p:txBody>
        </p:sp>
        <p:sp>
          <p:nvSpPr>
            <p:cNvPr id="78" name="TextBox 77">
              <a:extLst>
                <a:ext uri="{FF2B5EF4-FFF2-40B4-BE49-F238E27FC236}">
                  <a16:creationId xmlns:a16="http://schemas.microsoft.com/office/drawing/2014/main" id="{829C9540-58A5-4FFB-870F-EA3A3B263B63}"/>
                </a:ext>
              </a:extLst>
            </p:cNvPr>
            <p:cNvSpPr txBox="1"/>
            <p:nvPr/>
          </p:nvSpPr>
          <p:spPr>
            <a:xfrm>
              <a:off x="9713937" y="1829583"/>
              <a:ext cx="1322413" cy="338554"/>
            </a:xfrm>
            <a:prstGeom prst="rect">
              <a:avLst/>
            </a:prstGeom>
            <a:noFill/>
          </p:spPr>
          <p:txBody>
            <a:bodyPr wrap="none" rtlCol="0">
              <a:spAutoFit/>
            </a:bodyPr>
            <a:lstStyle/>
            <a:p>
              <a:r>
                <a:rPr lang="en-IN" sz="1600" dirty="0">
                  <a:solidFill>
                    <a:schemeClr val="bg1"/>
                  </a:solidFill>
                </a:rPr>
                <a:t>Smart Meters</a:t>
              </a:r>
            </a:p>
          </p:txBody>
        </p:sp>
      </p:grpSp>
    </p:spTree>
    <p:extLst>
      <p:ext uri="{BB962C8B-B14F-4D97-AF65-F5344CB8AC3E}">
        <p14:creationId xmlns:p14="http://schemas.microsoft.com/office/powerpoint/2010/main" val="3800234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AAE34C65-C7F3-5BA6-0690-89296AC9479A}"/>
              </a:ext>
            </a:extLst>
          </p:cNvPr>
          <p:cNvGrpSpPr/>
          <p:nvPr/>
        </p:nvGrpSpPr>
        <p:grpSpPr>
          <a:xfrm>
            <a:off x="439720" y="2204186"/>
            <a:ext cx="2617234" cy="2787429"/>
            <a:chOff x="708965" y="1885261"/>
            <a:chExt cx="3369293" cy="3589564"/>
          </a:xfrm>
        </p:grpSpPr>
        <p:sp>
          <p:nvSpPr>
            <p:cNvPr id="29" name="Rectangle: Rounded Corners 5">
              <a:extLst>
                <a:ext uri="{FF2B5EF4-FFF2-40B4-BE49-F238E27FC236}">
                  <a16:creationId xmlns:a16="http://schemas.microsoft.com/office/drawing/2014/main" id="{D85775EE-D80E-0B07-9AE8-3EEF8EFECC26}"/>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Rounded Rectangle 5">
              <a:extLst>
                <a:ext uri="{FF2B5EF4-FFF2-40B4-BE49-F238E27FC236}">
                  <a16:creationId xmlns:a16="http://schemas.microsoft.com/office/drawing/2014/main" id="{D0421A4E-402E-E832-702B-B667AE72A9B9}"/>
                </a:ext>
              </a:extLst>
            </p:cNvPr>
            <p:cNvSpPr/>
            <p:nvPr/>
          </p:nvSpPr>
          <p:spPr>
            <a:xfrm>
              <a:off x="805926" y="1885261"/>
              <a:ext cx="3272332" cy="3589564"/>
            </a:xfrm>
            <a:prstGeom prst="roundRect">
              <a:avLst>
                <a:gd name="adj" fmla="val 5758"/>
              </a:avLst>
            </a:prstGeom>
            <a:blipFill>
              <a:blip r:embed="rId2" cstate="email">
                <a:extLst>
                  <a:ext uri="{28A0092B-C50C-407E-A947-70E740481C1C}">
                    <a14:useLocalDpi xmlns:a14="http://schemas.microsoft.com/office/drawing/2010/main"/>
                  </a:ext>
                </a:extLst>
              </a:blip>
              <a:stretch>
                <a:fillRect/>
              </a:stretch>
            </a:blipFill>
            <a:ln w="222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grpSp>
        <p:nvGrpSpPr>
          <p:cNvPr id="31" name="Group 30">
            <a:extLst>
              <a:ext uri="{FF2B5EF4-FFF2-40B4-BE49-F238E27FC236}">
                <a16:creationId xmlns:a16="http://schemas.microsoft.com/office/drawing/2014/main" id="{C7713C17-6AC5-8B6F-F384-3103ED1A8F90}"/>
              </a:ext>
            </a:extLst>
          </p:cNvPr>
          <p:cNvGrpSpPr/>
          <p:nvPr/>
        </p:nvGrpSpPr>
        <p:grpSpPr>
          <a:xfrm>
            <a:off x="3313056" y="2204186"/>
            <a:ext cx="2617234" cy="2787429"/>
            <a:chOff x="708965" y="1885261"/>
            <a:chExt cx="3369293" cy="3589564"/>
          </a:xfrm>
          <a:blipFill>
            <a:blip r:embed="rId3" cstate="email">
              <a:extLst>
                <a:ext uri="{28A0092B-C50C-407E-A947-70E740481C1C}">
                  <a14:useLocalDpi xmlns:a14="http://schemas.microsoft.com/office/drawing/2010/main"/>
                </a:ext>
              </a:extLst>
            </a:blip>
            <a:stretch>
              <a:fillRect/>
            </a:stretch>
          </a:blipFill>
        </p:grpSpPr>
        <p:sp>
          <p:nvSpPr>
            <p:cNvPr id="32" name="Rectangle: Rounded Corners 10">
              <a:extLst>
                <a:ext uri="{FF2B5EF4-FFF2-40B4-BE49-F238E27FC236}">
                  <a16:creationId xmlns:a16="http://schemas.microsoft.com/office/drawing/2014/main" id="{2E70B837-2995-FA51-5CBF-A69DF03EC396}"/>
                </a:ext>
              </a:extLst>
            </p:cNvPr>
            <p:cNvSpPr/>
            <p:nvPr/>
          </p:nvSpPr>
          <p:spPr>
            <a:xfrm>
              <a:off x="708965" y="2503141"/>
              <a:ext cx="675330" cy="2127450"/>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Rounded Rectangle 5">
              <a:extLst>
                <a:ext uri="{FF2B5EF4-FFF2-40B4-BE49-F238E27FC236}">
                  <a16:creationId xmlns:a16="http://schemas.microsoft.com/office/drawing/2014/main" id="{CF6DC091-A7E1-47E7-9CE5-0ED87B84A685}"/>
                </a:ext>
              </a:extLst>
            </p:cNvPr>
            <p:cNvSpPr/>
            <p:nvPr/>
          </p:nvSpPr>
          <p:spPr>
            <a:xfrm>
              <a:off x="805926" y="1885261"/>
              <a:ext cx="3272332" cy="3589564"/>
            </a:xfrm>
            <a:prstGeom prst="roundRect">
              <a:avLst>
                <a:gd name="adj" fmla="val 5758"/>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grpSp>
        <p:nvGrpSpPr>
          <p:cNvPr id="34" name="Group 33">
            <a:extLst>
              <a:ext uri="{FF2B5EF4-FFF2-40B4-BE49-F238E27FC236}">
                <a16:creationId xmlns:a16="http://schemas.microsoft.com/office/drawing/2014/main" id="{83E0C9E0-6ECF-047D-65DC-6E0C4631C17D}"/>
              </a:ext>
            </a:extLst>
          </p:cNvPr>
          <p:cNvGrpSpPr/>
          <p:nvPr/>
        </p:nvGrpSpPr>
        <p:grpSpPr>
          <a:xfrm>
            <a:off x="6148731" y="2204185"/>
            <a:ext cx="2617234" cy="2787428"/>
            <a:chOff x="708965" y="1885261"/>
            <a:chExt cx="3369293" cy="3589564"/>
          </a:xfrm>
        </p:grpSpPr>
        <p:sp>
          <p:nvSpPr>
            <p:cNvPr id="35" name="Rectangle: Rounded Corners 14">
              <a:extLst>
                <a:ext uri="{FF2B5EF4-FFF2-40B4-BE49-F238E27FC236}">
                  <a16:creationId xmlns:a16="http://schemas.microsoft.com/office/drawing/2014/main" id="{BA78EB49-D052-E6BB-68D0-038E88EEEF84}"/>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Rounded Rectangle 5">
              <a:extLst>
                <a:ext uri="{FF2B5EF4-FFF2-40B4-BE49-F238E27FC236}">
                  <a16:creationId xmlns:a16="http://schemas.microsoft.com/office/drawing/2014/main" id="{21E79D12-3975-2C07-4D0F-8F783CE00F0E}"/>
                </a:ext>
              </a:extLst>
            </p:cNvPr>
            <p:cNvSpPr/>
            <p:nvPr/>
          </p:nvSpPr>
          <p:spPr>
            <a:xfrm>
              <a:off x="805926" y="1885261"/>
              <a:ext cx="3272332" cy="3589564"/>
            </a:xfrm>
            <a:prstGeom prst="roundRect">
              <a:avLst>
                <a:gd name="adj" fmla="val 5758"/>
              </a:avLst>
            </a:prstGeom>
            <a:blipFill>
              <a:blip r:embed="rId4" cstate="email">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grpSp>
        <p:nvGrpSpPr>
          <p:cNvPr id="37" name="Group 36">
            <a:extLst>
              <a:ext uri="{FF2B5EF4-FFF2-40B4-BE49-F238E27FC236}">
                <a16:creationId xmlns:a16="http://schemas.microsoft.com/office/drawing/2014/main" id="{5348027A-CE01-1C8E-559C-C769EA57064C}"/>
              </a:ext>
            </a:extLst>
          </p:cNvPr>
          <p:cNvGrpSpPr/>
          <p:nvPr/>
        </p:nvGrpSpPr>
        <p:grpSpPr>
          <a:xfrm>
            <a:off x="9059727" y="2204185"/>
            <a:ext cx="2617234" cy="2787427"/>
            <a:chOff x="708965" y="1885261"/>
            <a:chExt cx="3369293" cy="3589564"/>
          </a:xfrm>
        </p:grpSpPr>
        <p:sp>
          <p:nvSpPr>
            <p:cNvPr id="38" name="Rectangle: Rounded Corners 18">
              <a:extLst>
                <a:ext uri="{FF2B5EF4-FFF2-40B4-BE49-F238E27FC236}">
                  <a16:creationId xmlns:a16="http://schemas.microsoft.com/office/drawing/2014/main" id="{420AC685-6435-1F80-0F68-E11ADB9F7E6C}"/>
                </a:ext>
              </a:extLst>
            </p:cNvPr>
            <p:cNvSpPr/>
            <p:nvPr/>
          </p:nvSpPr>
          <p:spPr>
            <a:xfrm>
              <a:off x="708965" y="2503141"/>
              <a:ext cx="675330" cy="2127450"/>
            </a:xfrm>
            <a:prstGeom prst="roundRect">
              <a:avLst/>
            </a:prstGeom>
            <a:gradFill>
              <a:gsLst>
                <a:gs pos="0">
                  <a:srgbClr val="A6CE38"/>
                </a:gs>
                <a:gs pos="100000">
                  <a:srgbClr val="14AD5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Rounded Rectangle 5">
              <a:extLst>
                <a:ext uri="{FF2B5EF4-FFF2-40B4-BE49-F238E27FC236}">
                  <a16:creationId xmlns:a16="http://schemas.microsoft.com/office/drawing/2014/main" id="{AB352348-207F-73F4-D157-BB73F037BABD}"/>
                </a:ext>
              </a:extLst>
            </p:cNvPr>
            <p:cNvSpPr/>
            <p:nvPr/>
          </p:nvSpPr>
          <p:spPr>
            <a:xfrm>
              <a:off x="805926" y="1885261"/>
              <a:ext cx="3272332" cy="3589564"/>
            </a:xfrm>
            <a:prstGeom prst="roundRect">
              <a:avLst>
                <a:gd name="adj" fmla="val 5758"/>
              </a:avLst>
            </a:prstGeom>
            <a:blipFill>
              <a:blip r:embed="rId5" cstate="email">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p>
          </p:txBody>
        </p:sp>
      </p:grpSp>
      <p:sp>
        <p:nvSpPr>
          <p:cNvPr id="40" name="Rectangle: Diagonal Corners Rounded 21">
            <a:extLst>
              <a:ext uri="{FF2B5EF4-FFF2-40B4-BE49-F238E27FC236}">
                <a16:creationId xmlns:a16="http://schemas.microsoft.com/office/drawing/2014/main" id="{202A7348-0CBB-8CD0-4954-D75D052EA347}"/>
              </a:ext>
            </a:extLst>
          </p:cNvPr>
          <p:cNvSpPr/>
          <p:nvPr/>
        </p:nvSpPr>
        <p:spPr>
          <a:xfrm>
            <a:off x="702015" y="1624049"/>
            <a:ext cx="2106245" cy="651951"/>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solidFill>
                <a:srgbClr val="302A19"/>
              </a:solidFill>
            </a:endParaRPr>
          </a:p>
        </p:txBody>
      </p:sp>
      <p:sp>
        <p:nvSpPr>
          <p:cNvPr id="41" name="Rectangle: Diagonal Corners Rounded 23">
            <a:extLst>
              <a:ext uri="{FF2B5EF4-FFF2-40B4-BE49-F238E27FC236}">
                <a16:creationId xmlns:a16="http://schemas.microsoft.com/office/drawing/2014/main" id="{3E524602-9504-364D-D342-A6E83D3C7088}"/>
              </a:ext>
            </a:extLst>
          </p:cNvPr>
          <p:cNvSpPr/>
          <p:nvPr/>
        </p:nvSpPr>
        <p:spPr>
          <a:xfrm>
            <a:off x="3575351" y="1622234"/>
            <a:ext cx="2106245" cy="659924"/>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2" name="Rectangle: Diagonal Corners Rounded 24">
            <a:extLst>
              <a:ext uri="{FF2B5EF4-FFF2-40B4-BE49-F238E27FC236}">
                <a16:creationId xmlns:a16="http://schemas.microsoft.com/office/drawing/2014/main" id="{B1949B08-B72B-AA15-5763-FAA4D5AC6AF1}"/>
              </a:ext>
            </a:extLst>
          </p:cNvPr>
          <p:cNvSpPr/>
          <p:nvPr/>
        </p:nvSpPr>
        <p:spPr>
          <a:xfrm>
            <a:off x="6479544" y="1617891"/>
            <a:ext cx="2106245" cy="664266"/>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3" name="Rectangle: Diagonal Corners Rounded 25">
            <a:extLst>
              <a:ext uri="{FF2B5EF4-FFF2-40B4-BE49-F238E27FC236}">
                <a16:creationId xmlns:a16="http://schemas.microsoft.com/office/drawing/2014/main" id="{9FD74417-5B0E-01C5-A43F-2EA3D14134AA}"/>
              </a:ext>
            </a:extLst>
          </p:cNvPr>
          <p:cNvSpPr/>
          <p:nvPr/>
        </p:nvSpPr>
        <p:spPr>
          <a:xfrm>
            <a:off x="9322022" y="1617891"/>
            <a:ext cx="2106245" cy="664266"/>
          </a:xfrm>
          <a:prstGeom prst="round2Diag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4" name="TextBox 43">
            <a:extLst>
              <a:ext uri="{FF2B5EF4-FFF2-40B4-BE49-F238E27FC236}">
                <a16:creationId xmlns:a16="http://schemas.microsoft.com/office/drawing/2014/main" id="{879493C6-8332-F838-75AD-C49AE43AC556}"/>
              </a:ext>
            </a:extLst>
          </p:cNvPr>
          <p:cNvSpPr txBox="1"/>
          <p:nvPr/>
        </p:nvSpPr>
        <p:spPr>
          <a:xfrm>
            <a:off x="1518245" y="1780747"/>
            <a:ext cx="473784" cy="338554"/>
          </a:xfrm>
          <a:prstGeom prst="rect">
            <a:avLst/>
          </a:prstGeom>
          <a:noFill/>
        </p:spPr>
        <p:txBody>
          <a:bodyPr wrap="none" rtlCol="0">
            <a:spAutoFit/>
          </a:bodyPr>
          <a:lstStyle/>
          <a:p>
            <a:r>
              <a:rPr lang="en-IN" sz="1600" dirty="0">
                <a:solidFill>
                  <a:schemeClr val="bg1"/>
                </a:solidFill>
              </a:rPr>
              <a:t>EVs</a:t>
            </a:r>
          </a:p>
        </p:txBody>
      </p:sp>
      <p:sp>
        <p:nvSpPr>
          <p:cNvPr id="45" name="TextBox 44">
            <a:extLst>
              <a:ext uri="{FF2B5EF4-FFF2-40B4-BE49-F238E27FC236}">
                <a16:creationId xmlns:a16="http://schemas.microsoft.com/office/drawing/2014/main" id="{8618327B-AD29-686D-FFF8-895A8FC138F9}"/>
              </a:ext>
            </a:extLst>
          </p:cNvPr>
          <p:cNvSpPr txBox="1"/>
          <p:nvPr/>
        </p:nvSpPr>
        <p:spPr>
          <a:xfrm>
            <a:off x="4118108" y="1780747"/>
            <a:ext cx="1020729" cy="338554"/>
          </a:xfrm>
          <a:prstGeom prst="rect">
            <a:avLst/>
          </a:prstGeom>
          <a:noFill/>
        </p:spPr>
        <p:txBody>
          <a:bodyPr wrap="none" rtlCol="0">
            <a:spAutoFit/>
          </a:bodyPr>
          <a:lstStyle/>
          <a:p>
            <a:r>
              <a:rPr lang="en-IN" sz="1600" dirty="0">
                <a:solidFill>
                  <a:schemeClr val="bg1"/>
                </a:solidFill>
              </a:rPr>
              <a:t>Rope Way</a:t>
            </a:r>
          </a:p>
        </p:txBody>
      </p:sp>
      <p:sp>
        <p:nvSpPr>
          <p:cNvPr id="46" name="TextBox 45">
            <a:extLst>
              <a:ext uri="{FF2B5EF4-FFF2-40B4-BE49-F238E27FC236}">
                <a16:creationId xmlns:a16="http://schemas.microsoft.com/office/drawing/2014/main" id="{564A1419-ED1C-8938-DA13-C809826B06D1}"/>
              </a:ext>
            </a:extLst>
          </p:cNvPr>
          <p:cNvSpPr txBox="1"/>
          <p:nvPr/>
        </p:nvSpPr>
        <p:spPr>
          <a:xfrm>
            <a:off x="6640979" y="1780747"/>
            <a:ext cx="1783373" cy="338554"/>
          </a:xfrm>
          <a:prstGeom prst="rect">
            <a:avLst/>
          </a:prstGeom>
          <a:noFill/>
        </p:spPr>
        <p:txBody>
          <a:bodyPr wrap="none" rtlCol="0">
            <a:spAutoFit/>
          </a:bodyPr>
          <a:lstStyle/>
          <a:p>
            <a:pPr algn="ctr"/>
            <a:r>
              <a:rPr lang="en-IN" sz="1600" dirty="0">
                <a:solidFill>
                  <a:schemeClr val="bg1"/>
                </a:solidFill>
              </a:rPr>
              <a:t>Affordable Housing</a:t>
            </a:r>
          </a:p>
        </p:txBody>
      </p:sp>
      <p:sp>
        <p:nvSpPr>
          <p:cNvPr id="47" name="TextBox 46">
            <a:extLst>
              <a:ext uri="{FF2B5EF4-FFF2-40B4-BE49-F238E27FC236}">
                <a16:creationId xmlns:a16="http://schemas.microsoft.com/office/drawing/2014/main" id="{41327CE6-81DD-F7F2-723E-B224573A3B21}"/>
              </a:ext>
            </a:extLst>
          </p:cNvPr>
          <p:cNvSpPr txBox="1"/>
          <p:nvPr/>
        </p:nvSpPr>
        <p:spPr>
          <a:xfrm>
            <a:off x="9584317" y="1780747"/>
            <a:ext cx="1520929" cy="338554"/>
          </a:xfrm>
          <a:prstGeom prst="rect">
            <a:avLst/>
          </a:prstGeom>
          <a:noFill/>
        </p:spPr>
        <p:txBody>
          <a:bodyPr wrap="none" rtlCol="0">
            <a:spAutoFit/>
          </a:bodyPr>
          <a:lstStyle/>
          <a:p>
            <a:r>
              <a:rPr lang="en-IN" sz="1600" dirty="0">
                <a:solidFill>
                  <a:schemeClr val="bg1"/>
                </a:solidFill>
              </a:rPr>
              <a:t>Food Grain Silos</a:t>
            </a:r>
          </a:p>
        </p:txBody>
      </p:sp>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24  </a:t>
            </a:r>
          </a:p>
        </p:txBody>
      </p:sp>
      <p:sp>
        <p:nvSpPr>
          <p:cNvPr id="26" name="TextBox 25">
            <a:extLst>
              <a:ext uri="{FF2B5EF4-FFF2-40B4-BE49-F238E27FC236}">
                <a16:creationId xmlns:a16="http://schemas.microsoft.com/office/drawing/2014/main" id="{D1F45CD5-3122-D7FA-5CE5-210B15A1D6AF}"/>
              </a:ext>
            </a:extLst>
          </p:cNvPr>
          <p:cNvSpPr txBox="1"/>
          <p:nvPr/>
        </p:nvSpPr>
        <p:spPr>
          <a:xfrm>
            <a:off x="3031690" y="246108"/>
            <a:ext cx="6128620" cy="523220"/>
          </a:xfrm>
          <a:prstGeom prst="rect">
            <a:avLst/>
          </a:prstGeom>
          <a:noFill/>
        </p:spPr>
        <p:txBody>
          <a:bodyPr wrap="square" rtlCol="0">
            <a:spAutoFit/>
          </a:bodyPr>
          <a:lstStyle/>
          <a:p>
            <a:pPr algn="ctr"/>
            <a:r>
              <a:rPr lang="en-IN" sz="2800" b="1" dirty="0">
                <a:latin typeface="Cambria" panose="02040503050406030204" pitchFamily="18" charset="0"/>
                <a:ea typeface="Cambria" panose="02040503050406030204" pitchFamily="18" charset="0"/>
              </a:rPr>
              <a:t>Infra Advisors </a:t>
            </a:r>
            <a:r>
              <a:rPr lang="en-IN" sz="2800" b="1" dirty="0">
                <a:solidFill>
                  <a:srgbClr val="00843B"/>
                </a:solidFill>
                <a:latin typeface="Cambria" panose="02040503050406030204" pitchFamily="18" charset="0"/>
                <a:ea typeface="Cambria" panose="02040503050406030204" pitchFamily="18" charset="0"/>
              </a:rPr>
              <a:t>Sectors Coverage</a:t>
            </a:r>
          </a:p>
        </p:txBody>
      </p:sp>
    </p:spTree>
    <p:extLst>
      <p:ext uri="{BB962C8B-B14F-4D97-AF65-F5344CB8AC3E}">
        <p14:creationId xmlns:p14="http://schemas.microsoft.com/office/powerpoint/2010/main" val="2382497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25  </a:t>
            </a:r>
          </a:p>
        </p:txBody>
      </p:sp>
      <p:sp>
        <p:nvSpPr>
          <p:cNvPr id="27" name="Title 2">
            <a:extLst>
              <a:ext uri="{FF2B5EF4-FFF2-40B4-BE49-F238E27FC236}">
                <a16:creationId xmlns:a16="http://schemas.microsoft.com/office/drawing/2014/main" id="{1D4A8BE3-3C6A-A6EA-781F-BC667DE6B326}"/>
              </a:ext>
            </a:extLst>
          </p:cNvPr>
          <p:cNvSpPr txBox="1">
            <a:spLocks/>
          </p:cNvSpPr>
          <p:nvPr/>
        </p:nvSpPr>
        <p:spPr>
          <a:xfrm>
            <a:off x="1651322" y="2835416"/>
            <a:ext cx="9144000" cy="2387600"/>
          </a:xfrm>
          <a:prstGeom prst="rect">
            <a:avLst/>
          </a:prstGeom>
        </p:spPr>
        <p:txBody>
          <a:bodyPr>
            <a:normAutofit/>
          </a:bodyPr>
          <a:lstStyle>
            <a:lvl1pPr algn="ctr"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4000" kern="100" dirty="0">
                <a:solidFill>
                  <a:srgbClr val="00843B"/>
                </a:solidFill>
                <a:ea typeface="Calibri" panose="020F0502020204030204" pitchFamily="34" charset="0"/>
                <a:cs typeface="Times New Roman" panose="02020603050405020304" pitchFamily="18" charset="0"/>
              </a:rPr>
              <a:t>I</a:t>
            </a:r>
            <a:r>
              <a:rPr lang="en-US" sz="4000" b="0" kern="100" dirty="0">
                <a:solidFill>
                  <a:srgbClr val="302A19"/>
                </a:solidFill>
                <a:ea typeface="Calibri" panose="020F0502020204030204" pitchFamily="34" charset="0"/>
                <a:cs typeface="Times New Roman" panose="02020603050405020304" pitchFamily="18" charset="0"/>
              </a:rPr>
              <a:t>nfra Advisors’s </a:t>
            </a:r>
            <a:r>
              <a:rPr lang="en-IN" sz="4000" dirty="0">
                <a:solidFill>
                  <a:srgbClr val="00843B"/>
                </a:solidFill>
              </a:rPr>
              <a:t>Client Portfolio</a:t>
            </a:r>
          </a:p>
        </p:txBody>
      </p:sp>
    </p:spTree>
    <p:extLst>
      <p:ext uri="{BB962C8B-B14F-4D97-AF65-F5344CB8AC3E}">
        <p14:creationId xmlns:p14="http://schemas.microsoft.com/office/powerpoint/2010/main" val="2561336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26  </a:t>
            </a:r>
          </a:p>
        </p:txBody>
      </p:sp>
      <p:sp>
        <p:nvSpPr>
          <p:cNvPr id="5" name="TextBox 4"/>
          <p:cNvSpPr txBox="1"/>
          <p:nvPr/>
        </p:nvSpPr>
        <p:spPr>
          <a:xfrm>
            <a:off x="2904479" y="247551"/>
            <a:ext cx="6383042" cy="523220"/>
          </a:xfrm>
          <a:prstGeom prst="rect">
            <a:avLst/>
          </a:prstGeom>
          <a:noFill/>
        </p:spPr>
        <p:txBody>
          <a:bodyPr wrap="square" rtlCol="0">
            <a:spAutoFit/>
          </a:bodyPr>
          <a:lstStyle/>
          <a:p>
            <a:pPr algn="ctr"/>
            <a:r>
              <a:rPr lang="en-US" sz="2800" b="1" dirty="0">
                <a:latin typeface="Cambria" panose="02040503050406030204" pitchFamily="18" charset="0"/>
                <a:ea typeface="Cambria" panose="02040503050406030204" pitchFamily="18" charset="0"/>
              </a:rPr>
              <a:t>Infra Advisors </a:t>
            </a:r>
            <a:r>
              <a:rPr lang="en-US" sz="2800" b="1" dirty="0">
                <a:solidFill>
                  <a:srgbClr val="00843B"/>
                </a:solidFill>
                <a:latin typeface="Cambria" panose="02040503050406030204" pitchFamily="18" charset="0"/>
                <a:ea typeface="Cambria" panose="02040503050406030204" pitchFamily="18" charset="0"/>
              </a:rPr>
              <a:t>Institutional</a:t>
            </a:r>
            <a:r>
              <a:rPr lang="en-US" sz="2800" b="1" dirty="0">
                <a:latin typeface="Cambria" panose="02040503050406030204" pitchFamily="18" charset="0"/>
                <a:ea typeface="Cambria" panose="02040503050406030204" pitchFamily="18" charset="0"/>
              </a:rPr>
              <a:t> </a:t>
            </a:r>
            <a:r>
              <a:rPr lang="en-US" sz="2800" b="1" dirty="0">
                <a:solidFill>
                  <a:srgbClr val="00843B"/>
                </a:solidFill>
                <a:latin typeface="Cambria" panose="02040503050406030204" pitchFamily="18" charset="0"/>
                <a:ea typeface="Cambria" panose="02040503050406030204" pitchFamily="18" charset="0"/>
              </a:rPr>
              <a:t>Clientele</a:t>
            </a:r>
            <a:r>
              <a:rPr lang="en-US" sz="2800" b="1" dirty="0">
                <a:latin typeface="Cambria" panose="02040503050406030204" pitchFamily="18" charset="0"/>
                <a:ea typeface="Cambria" panose="02040503050406030204" pitchFamily="18" charset="0"/>
              </a:rPr>
              <a:t> </a:t>
            </a:r>
          </a:p>
        </p:txBody>
      </p:sp>
      <p:grpSp>
        <p:nvGrpSpPr>
          <p:cNvPr id="6" name="Group 5">
            <a:extLst>
              <a:ext uri="{FF2B5EF4-FFF2-40B4-BE49-F238E27FC236}">
                <a16:creationId xmlns:a16="http://schemas.microsoft.com/office/drawing/2014/main" id="{481AC0D1-D765-3957-FA5B-18F1AC9A6B62}"/>
              </a:ext>
            </a:extLst>
          </p:cNvPr>
          <p:cNvGrpSpPr/>
          <p:nvPr/>
        </p:nvGrpSpPr>
        <p:grpSpPr>
          <a:xfrm>
            <a:off x="482362" y="1889055"/>
            <a:ext cx="11227276" cy="3505786"/>
            <a:chOff x="425198" y="1889055"/>
            <a:chExt cx="11227276" cy="3505786"/>
          </a:xfrm>
        </p:grpSpPr>
        <p:grpSp>
          <p:nvGrpSpPr>
            <p:cNvPr id="7" name="Group 6">
              <a:extLst>
                <a:ext uri="{FF2B5EF4-FFF2-40B4-BE49-F238E27FC236}">
                  <a16:creationId xmlns:a16="http://schemas.microsoft.com/office/drawing/2014/main" id="{32D1BCF2-AF03-A311-FEB0-53F699E40901}"/>
                </a:ext>
              </a:extLst>
            </p:cNvPr>
            <p:cNvGrpSpPr/>
            <p:nvPr/>
          </p:nvGrpSpPr>
          <p:grpSpPr>
            <a:xfrm>
              <a:off x="3034783" y="3768632"/>
              <a:ext cx="1602451" cy="1619232"/>
              <a:chOff x="696893" y="1282592"/>
              <a:chExt cx="2198159" cy="2221179"/>
            </a:xfrm>
          </p:grpSpPr>
          <p:sp>
            <p:nvSpPr>
              <p:cNvPr id="51" name="Rectangle: Rounded Corners 6">
                <a:extLst>
                  <a:ext uri="{FF2B5EF4-FFF2-40B4-BE49-F238E27FC236}">
                    <a16:creationId xmlns:a16="http://schemas.microsoft.com/office/drawing/2014/main" id="{32F7B545-845A-1BBA-35A1-BA2088033A01}"/>
                  </a:ext>
                </a:extLst>
              </p:cNvPr>
              <p:cNvSpPr/>
              <p:nvPr/>
            </p:nvSpPr>
            <p:spPr>
              <a:xfrm>
                <a:off x="696893" y="1602555"/>
                <a:ext cx="787078" cy="172752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2" name="Rectangle: Rounded Corners 7">
                <a:extLst>
                  <a:ext uri="{FF2B5EF4-FFF2-40B4-BE49-F238E27FC236}">
                    <a16:creationId xmlns:a16="http://schemas.microsoft.com/office/drawing/2014/main" id="{27779E79-AD4C-94BD-B50C-8FD0591D44F2}"/>
                  </a:ext>
                </a:extLst>
              </p:cNvPr>
              <p:cNvSpPr/>
              <p:nvPr/>
            </p:nvSpPr>
            <p:spPr>
              <a:xfrm>
                <a:off x="813190" y="1282592"/>
                <a:ext cx="2081862" cy="2221179"/>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8" name="Group 7">
              <a:extLst>
                <a:ext uri="{FF2B5EF4-FFF2-40B4-BE49-F238E27FC236}">
                  <a16:creationId xmlns:a16="http://schemas.microsoft.com/office/drawing/2014/main" id="{8D45B3BE-CC5E-1E2F-16B7-6B77BAD286E0}"/>
                </a:ext>
              </a:extLst>
            </p:cNvPr>
            <p:cNvGrpSpPr/>
            <p:nvPr/>
          </p:nvGrpSpPr>
          <p:grpSpPr>
            <a:xfrm>
              <a:off x="4964974" y="3768632"/>
              <a:ext cx="1602451" cy="1619232"/>
              <a:chOff x="696893" y="1282592"/>
              <a:chExt cx="2198159" cy="2221179"/>
            </a:xfrm>
          </p:grpSpPr>
          <p:sp>
            <p:nvSpPr>
              <p:cNvPr id="49" name="Rectangle: Rounded Corners 10">
                <a:extLst>
                  <a:ext uri="{FF2B5EF4-FFF2-40B4-BE49-F238E27FC236}">
                    <a16:creationId xmlns:a16="http://schemas.microsoft.com/office/drawing/2014/main" id="{19C91B9C-A1FC-A24E-BFA2-EF61E6A0AC63}"/>
                  </a:ext>
                </a:extLst>
              </p:cNvPr>
              <p:cNvSpPr/>
              <p:nvPr/>
            </p:nvSpPr>
            <p:spPr>
              <a:xfrm>
                <a:off x="696893" y="1602555"/>
                <a:ext cx="787078" cy="172752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Rectangle: Rounded Corners 12">
                <a:extLst>
                  <a:ext uri="{FF2B5EF4-FFF2-40B4-BE49-F238E27FC236}">
                    <a16:creationId xmlns:a16="http://schemas.microsoft.com/office/drawing/2014/main" id="{6CAB83F1-DDC8-D529-4DF0-A918CA059611}"/>
                  </a:ext>
                </a:extLst>
              </p:cNvPr>
              <p:cNvSpPr/>
              <p:nvPr/>
            </p:nvSpPr>
            <p:spPr>
              <a:xfrm>
                <a:off x="813190" y="1282592"/>
                <a:ext cx="2081862" cy="2221179"/>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9" name="Group 8">
              <a:extLst>
                <a:ext uri="{FF2B5EF4-FFF2-40B4-BE49-F238E27FC236}">
                  <a16:creationId xmlns:a16="http://schemas.microsoft.com/office/drawing/2014/main" id="{B6CB63F8-2107-AF83-C16E-3873C4B0131B}"/>
                </a:ext>
              </a:extLst>
            </p:cNvPr>
            <p:cNvGrpSpPr/>
            <p:nvPr/>
          </p:nvGrpSpPr>
          <p:grpSpPr>
            <a:xfrm>
              <a:off x="6904282" y="3768632"/>
              <a:ext cx="1602451" cy="1619232"/>
              <a:chOff x="696893" y="1282592"/>
              <a:chExt cx="2198159" cy="2221179"/>
            </a:xfrm>
          </p:grpSpPr>
          <p:sp>
            <p:nvSpPr>
              <p:cNvPr id="47" name="Rectangle: Rounded Corners 18">
                <a:extLst>
                  <a:ext uri="{FF2B5EF4-FFF2-40B4-BE49-F238E27FC236}">
                    <a16:creationId xmlns:a16="http://schemas.microsoft.com/office/drawing/2014/main" id="{B27DAFD9-57C1-2CB2-9CE1-1E8C16347718}"/>
                  </a:ext>
                </a:extLst>
              </p:cNvPr>
              <p:cNvSpPr/>
              <p:nvPr/>
            </p:nvSpPr>
            <p:spPr>
              <a:xfrm>
                <a:off x="696893" y="1602555"/>
                <a:ext cx="787078" cy="172752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8" name="Rectangle: Rounded Corners 19">
                <a:extLst>
                  <a:ext uri="{FF2B5EF4-FFF2-40B4-BE49-F238E27FC236}">
                    <a16:creationId xmlns:a16="http://schemas.microsoft.com/office/drawing/2014/main" id="{20CB185F-A522-1DB7-2665-C93C7C953122}"/>
                  </a:ext>
                </a:extLst>
              </p:cNvPr>
              <p:cNvSpPr/>
              <p:nvPr/>
            </p:nvSpPr>
            <p:spPr>
              <a:xfrm>
                <a:off x="813190" y="1282592"/>
                <a:ext cx="2081862" cy="2221179"/>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0" name="Group 9">
              <a:extLst>
                <a:ext uri="{FF2B5EF4-FFF2-40B4-BE49-F238E27FC236}">
                  <a16:creationId xmlns:a16="http://schemas.microsoft.com/office/drawing/2014/main" id="{73FDA446-6DF7-3376-945E-301E41EFFABE}"/>
                </a:ext>
              </a:extLst>
            </p:cNvPr>
            <p:cNvGrpSpPr/>
            <p:nvPr/>
          </p:nvGrpSpPr>
          <p:grpSpPr>
            <a:xfrm>
              <a:off x="1104593" y="3768632"/>
              <a:ext cx="1602451" cy="1619232"/>
              <a:chOff x="696893" y="1282592"/>
              <a:chExt cx="2198159" cy="2221179"/>
            </a:xfrm>
          </p:grpSpPr>
          <p:sp>
            <p:nvSpPr>
              <p:cNvPr id="45" name="Rectangle: Rounded Corners 21">
                <a:extLst>
                  <a:ext uri="{FF2B5EF4-FFF2-40B4-BE49-F238E27FC236}">
                    <a16:creationId xmlns:a16="http://schemas.microsoft.com/office/drawing/2014/main" id="{54B9849F-DC4E-A03B-C4EA-F68583A11133}"/>
                  </a:ext>
                </a:extLst>
              </p:cNvPr>
              <p:cNvSpPr/>
              <p:nvPr/>
            </p:nvSpPr>
            <p:spPr>
              <a:xfrm>
                <a:off x="696893" y="1602555"/>
                <a:ext cx="787078" cy="172752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6" name="Rectangle: Rounded Corners 27">
                <a:extLst>
                  <a:ext uri="{FF2B5EF4-FFF2-40B4-BE49-F238E27FC236}">
                    <a16:creationId xmlns:a16="http://schemas.microsoft.com/office/drawing/2014/main" id="{4E5C9700-974D-D37A-9AF2-CFE381A013BA}"/>
                  </a:ext>
                </a:extLst>
              </p:cNvPr>
              <p:cNvSpPr/>
              <p:nvPr/>
            </p:nvSpPr>
            <p:spPr>
              <a:xfrm>
                <a:off x="813190" y="1282592"/>
                <a:ext cx="2081862" cy="2221179"/>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1" name="Picture 8">
              <a:extLst>
                <a:ext uri="{FF2B5EF4-FFF2-40B4-BE49-F238E27FC236}">
                  <a16:creationId xmlns:a16="http://schemas.microsoft.com/office/drawing/2014/main" id="{C715E095-03C4-0E2D-A539-C430F688B1D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20749" y="4197097"/>
              <a:ext cx="1351718" cy="63052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Pongal bonus for Tamil Nadu government staff">
              <a:extLst>
                <a:ext uri="{FF2B5EF4-FFF2-40B4-BE49-F238E27FC236}">
                  <a16:creationId xmlns:a16="http://schemas.microsoft.com/office/drawing/2014/main" id="{1E13C92A-33B3-1D03-4A37-70A803E8FF3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90512" y="4114655"/>
              <a:ext cx="1260031" cy="89882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C035FD21-2E95-9597-D708-8E8114216494}"/>
                </a:ext>
              </a:extLst>
            </p:cNvPr>
            <p:cNvGrpSpPr/>
            <p:nvPr/>
          </p:nvGrpSpPr>
          <p:grpSpPr>
            <a:xfrm>
              <a:off x="425198" y="1889055"/>
              <a:ext cx="11227276" cy="1619232"/>
              <a:chOff x="1154093" y="1425931"/>
              <a:chExt cx="11227276" cy="1619232"/>
            </a:xfrm>
          </p:grpSpPr>
          <p:grpSp>
            <p:nvGrpSpPr>
              <p:cNvPr id="20" name="Group 19">
                <a:extLst>
                  <a:ext uri="{FF2B5EF4-FFF2-40B4-BE49-F238E27FC236}">
                    <a16:creationId xmlns:a16="http://schemas.microsoft.com/office/drawing/2014/main" id="{A2D95C8B-8587-11EB-D056-CE882474E3D9}"/>
                  </a:ext>
                </a:extLst>
              </p:cNvPr>
              <p:cNvGrpSpPr/>
              <p:nvPr/>
            </p:nvGrpSpPr>
            <p:grpSpPr>
              <a:xfrm>
                <a:off x="3084283" y="1425931"/>
                <a:ext cx="1602451" cy="1619232"/>
                <a:chOff x="696893" y="1282592"/>
                <a:chExt cx="2198159" cy="2221179"/>
              </a:xfrm>
            </p:grpSpPr>
            <p:sp>
              <p:nvSpPr>
                <p:cNvPr id="43" name="Rectangle: Rounded Corners 2058">
                  <a:extLst>
                    <a:ext uri="{FF2B5EF4-FFF2-40B4-BE49-F238E27FC236}">
                      <a16:creationId xmlns:a16="http://schemas.microsoft.com/office/drawing/2014/main" id="{93201EA0-F9EE-2B66-78DC-14C74BBAF027}"/>
                    </a:ext>
                  </a:extLst>
                </p:cNvPr>
                <p:cNvSpPr/>
                <p:nvPr/>
              </p:nvSpPr>
              <p:spPr>
                <a:xfrm>
                  <a:off x="696893" y="1602555"/>
                  <a:ext cx="787078" cy="172752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Rectangle: Rounded Corners 2059">
                  <a:extLst>
                    <a:ext uri="{FF2B5EF4-FFF2-40B4-BE49-F238E27FC236}">
                      <a16:creationId xmlns:a16="http://schemas.microsoft.com/office/drawing/2014/main" id="{5381B0D7-B4A9-108C-F887-90CBF1FAC872}"/>
                    </a:ext>
                  </a:extLst>
                </p:cNvPr>
                <p:cNvSpPr/>
                <p:nvPr/>
              </p:nvSpPr>
              <p:spPr>
                <a:xfrm>
                  <a:off x="813190" y="1282592"/>
                  <a:ext cx="2081862" cy="2221179"/>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1" name="Group 20">
                <a:extLst>
                  <a:ext uri="{FF2B5EF4-FFF2-40B4-BE49-F238E27FC236}">
                    <a16:creationId xmlns:a16="http://schemas.microsoft.com/office/drawing/2014/main" id="{9AF1AF66-E5D0-C6D9-81AE-FD5CF99A4B25}"/>
                  </a:ext>
                </a:extLst>
              </p:cNvPr>
              <p:cNvGrpSpPr/>
              <p:nvPr/>
            </p:nvGrpSpPr>
            <p:grpSpPr>
              <a:xfrm>
                <a:off x="5014474" y="1425931"/>
                <a:ext cx="1602451" cy="1619232"/>
                <a:chOff x="696893" y="1282592"/>
                <a:chExt cx="2198159" cy="2221179"/>
              </a:xfrm>
            </p:grpSpPr>
            <p:sp>
              <p:nvSpPr>
                <p:cNvPr id="41" name="Rectangle: Rounded Corners 2056">
                  <a:extLst>
                    <a:ext uri="{FF2B5EF4-FFF2-40B4-BE49-F238E27FC236}">
                      <a16:creationId xmlns:a16="http://schemas.microsoft.com/office/drawing/2014/main" id="{D9A252B7-B319-4C12-E5CB-B64BBB2C6C62}"/>
                    </a:ext>
                  </a:extLst>
                </p:cNvPr>
                <p:cNvSpPr/>
                <p:nvPr/>
              </p:nvSpPr>
              <p:spPr>
                <a:xfrm>
                  <a:off x="696893" y="1602555"/>
                  <a:ext cx="787078" cy="172752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Rectangle: Rounded Corners 2057">
                  <a:extLst>
                    <a:ext uri="{FF2B5EF4-FFF2-40B4-BE49-F238E27FC236}">
                      <a16:creationId xmlns:a16="http://schemas.microsoft.com/office/drawing/2014/main" id="{FA56DF56-884F-1BE0-B6A8-6B5493696CDC}"/>
                    </a:ext>
                  </a:extLst>
                </p:cNvPr>
                <p:cNvSpPr/>
                <p:nvPr/>
              </p:nvSpPr>
              <p:spPr>
                <a:xfrm>
                  <a:off x="813190" y="1282592"/>
                  <a:ext cx="2081862" cy="2221179"/>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2" name="Group 21">
                <a:extLst>
                  <a:ext uri="{FF2B5EF4-FFF2-40B4-BE49-F238E27FC236}">
                    <a16:creationId xmlns:a16="http://schemas.microsoft.com/office/drawing/2014/main" id="{0D2EEB34-5EB9-0E43-7650-334A7C13EF06}"/>
                  </a:ext>
                </a:extLst>
              </p:cNvPr>
              <p:cNvGrpSpPr/>
              <p:nvPr/>
            </p:nvGrpSpPr>
            <p:grpSpPr>
              <a:xfrm>
                <a:off x="6953782" y="1425931"/>
                <a:ext cx="1602451" cy="1619232"/>
                <a:chOff x="696893" y="1282592"/>
                <a:chExt cx="2198159" cy="2221179"/>
              </a:xfrm>
            </p:grpSpPr>
            <p:sp>
              <p:nvSpPr>
                <p:cNvPr id="39" name="Rectangle: Rounded Corners 2052">
                  <a:extLst>
                    <a:ext uri="{FF2B5EF4-FFF2-40B4-BE49-F238E27FC236}">
                      <a16:creationId xmlns:a16="http://schemas.microsoft.com/office/drawing/2014/main" id="{856C1618-AF47-30AE-EB28-6210561E72E9}"/>
                    </a:ext>
                  </a:extLst>
                </p:cNvPr>
                <p:cNvSpPr/>
                <p:nvPr/>
              </p:nvSpPr>
              <p:spPr>
                <a:xfrm>
                  <a:off x="696893" y="1602555"/>
                  <a:ext cx="787078" cy="172752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Rectangle: Rounded Corners 2054">
                  <a:extLst>
                    <a:ext uri="{FF2B5EF4-FFF2-40B4-BE49-F238E27FC236}">
                      <a16:creationId xmlns:a16="http://schemas.microsoft.com/office/drawing/2014/main" id="{7D08B240-FE43-F46E-7785-F36F20F341FB}"/>
                    </a:ext>
                  </a:extLst>
                </p:cNvPr>
                <p:cNvSpPr/>
                <p:nvPr/>
              </p:nvSpPr>
              <p:spPr>
                <a:xfrm>
                  <a:off x="813190" y="1282592"/>
                  <a:ext cx="2081862" cy="2221179"/>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3" name="Group 22">
                <a:extLst>
                  <a:ext uri="{FF2B5EF4-FFF2-40B4-BE49-F238E27FC236}">
                    <a16:creationId xmlns:a16="http://schemas.microsoft.com/office/drawing/2014/main" id="{AC9C3283-6505-7974-62CC-E8D5850643F4}"/>
                  </a:ext>
                </a:extLst>
              </p:cNvPr>
              <p:cNvGrpSpPr/>
              <p:nvPr/>
            </p:nvGrpSpPr>
            <p:grpSpPr>
              <a:xfrm>
                <a:off x="1154093" y="1425931"/>
                <a:ext cx="1602451" cy="1619232"/>
                <a:chOff x="696893" y="1282592"/>
                <a:chExt cx="2198159" cy="2221179"/>
              </a:xfrm>
            </p:grpSpPr>
            <p:sp>
              <p:nvSpPr>
                <p:cNvPr id="37" name="Rectangle: Rounded Corners 2048">
                  <a:extLst>
                    <a:ext uri="{FF2B5EF4-FFF2-40B4-BE49-F238E27FC236}">
                      <a16:creationId xmlns:a16="http://schemas.microsoft.com/office/drawing/2014/main" id="{3C6FBD7B-DDFF-77B8-6D8A-82A31C1B5155}"/>
                    </a:ext>
                  </a:extLst>
                </p:cNvPr>
                <p:cNvSpPr/>
                <p:nvPr/>
              </p:nvSpPr>
              <p:spPr>
                <a:xfrm>
                  <a:off x="696893" y="1602555"/>
                  <a:ext cx="787078" cy="172752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Rounded Corners 2050">
                  <a:extLst>
                    <a:ext uri="{FF2B5EF4-FFF2-40B4-BE49-F238E27FC236}">
                      <a16:creationId xmlns:a16="http://schemas.microsoft.com/office/drawing/2014/main" id="{8848FFE3-D70F-5B83-1622-DF1337DA1934}"/>
                    </a:ext>
                  </a:extLst>
                </p:cNvPr>
                <p:cNvSpPr/>
                <p:nvPr/>
              </p:nvSpPr>
              <p:spPr>
                <a:xfrm>
                  <a:off x="813190" y="1282592"/>
                  <a:ext cx="2081862" cy="2221179"/>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4" name="Picture 4">
                <a:extLst>
                  <a:ext uri="{FF2B5EF4-FFF2-40B4-BE49-F238E27FC236}">
                    <a16:creationId xmlns:a16="http://schemas.microsoft.com/office/drawing/2014/main" id="{D8CDF51F-7A46-453E-7EB6-1E705A20545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92653" y="1811274"/>
                <a:ext cx="824960" cy="82496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a:extLst>
                  <a:ext uri="{FF2B5EF4-FFF2-40B4-BE49-F238E27FC236}">
                    <a16:creationId xmlns:a16="http://schemas.microsoft.com/office/drawing/2014/main" id="{5E0178FC-A099-ACEA-0D2F-EEC532D8E5F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72305" y="1919402"/>
                <a:ext cx="1111188" cy="73274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Mumbai Metropolitan Region Development Authority | LinkedIn">
                <a:extLst>
                  <a:ext uri="{FF2B5EF4-FFF2-40B4-BE49-F238E27FC236}">
                    <a16:creationId xmlns:a16="http://schemas.microsoft.com/office/drawing/2014/main" id="{197DF68E-B8F2-E8D3-4687-D8ACA44EF8F9}"/>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a:fillRect/>
              </a:stretch>
            </p:blipFill>
            <p:spPr bwMode="auto">
              <a:xfrm>
                <a:off x="5219693" y="1834021"/>
                <a:ext cx="1223035" cy="84659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Business Valuation – Resuregnt India">
                <a:extLst>
                  <a:ext uri="{FF2B5EF4-FFF2-40B4-BE49-F238E27FC236}">
                    <a16:creationId xmlns:a16="http://schemas.microsoft.com/office/drawing/2014/main" id="{9DEB0360-C1D9-5EF0-F5AB-9A0E844F209C}"/>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a:fillRect/>
              </a:stretch>
            </p:blipFill>
            <p:spPr bwMode="auto">
              <a:xfrm>
                <a:off x="7123342" y="1961972"/>
                <a:ext cx="1358909" cy="590694"/>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 28">
                <a:extLst>
                  <a:ext uri="{FF2B5EF4-FFF2-40B4-BE49-F238E27FC236}">
                    <a16:creationId xmlns:a16="http://schemas.microsoft.com/office/drawing/2014/main" id="{BDC0EC4E-27D1-D7AB-3CF0-9ADA601A35F1}"/>
                  </a:ext>
                </a:extLst>
              </p:cNvPr>
              <p:cNvGrpSpPr/>
              <p:nvPr/>
            </p:nvGrpSpPr>
            <p:grpSpPr>
              <a:xfrm>
                <a:off x="8866350" y="1425931"/>
                <a:ext cx="1602451" cy="1619232"/>
                <a:chOff x="8823960" y="1425931"/>
                <a:chExt cx="1602451" cy="1619232"/>
              </a:xfrm>
            </p:grpSpPr>
            <p:sp>
              <p:nvSpPr>
                <p:cNvPr id="35" name="Rectangle: Rounded Corners 62">
                  <a:extLst>
                    <a:ext uri="{FF2B5EF4-FFF2-40B4-BE49-F238E27FC236}">
                      <a16:creationId xmlns:a16="http://schemas.microsoft.com/office/drawing/2014/main" id="{EC22B8D0-51B9-9980-E160-C2929CC065EA}"/>
                    </a:ext>
                  </a:extLst>
                </p:cNvPr>
                <p:cNvSpPr/>
                <p:nvPr/>
              </p:nvSpPr>
              <p:spPr>
                <a:xfrm>
                  <a:off x="8823960" y="1659183"/>
                  <a:ext cx="573777" cy="1259358"/>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Rectangle: Rounded Corners 2047">
                  <a:extLst>
                    <a:ext uri="{FF2B5EF4-FFF2-40B4-BE49-F238E27FC236}">
                      <a16:creationId xmlns:a16="http://schemas.microsoft.com/office/drawing/2014/main" id="{A90B1657-54C9-EDCD-AB83-E29419A9E095}"/>
                    </a:ext>
                  </a:extLst>
                </p:cNvPr>
                <p:cNvSpPr/>
                <p:nvPr/>
              </p:nvSpPr>
              <p:spPr>
                <a:xfrm>
                  <a:off x="8908740" y="1425931"/>
                  <a:ext cx="1517671" cy="1619232"/>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0" name="Group 29">
                <a:extLst>
                  <a:ext uri="{FF2B5EF4-FFF2-40B4-BE49-F238E27FC236}">
                    <a16:creationId xmlns:a16="http://schemas.microsoft.com/office/drawing/2014/main" id="{6094693B-318C-C1B1-73E2-8280B487ECCC}"/>
                  </a:ext>
                </a:extLst>
              </p:cNvPr>
              <p:cNvGrpSpPr/>
              <p:nvPr/>
            </p:nvGrpSpPr>
            <p:grpSpPr>
              <a:xfrm>
                <a:off x="10778918" y="1425931"/>
                <a:ext cx="1602451" cy="1619232"/>
                <a:chOff x="10778918" y="1437724"/>
                <a:chExt cx="1602451" cy="1619232"/>
              </a:xfrm>
            </p:grpSpPr>
            <p:sp>
              <p:nvSpPr>
                <p:cNvPr id="33" name="Rectangle: Rounded Corners 60">
                  <a:extLst>
                    <a:ext uri="{FF2B5EF4-FFF2-40B4-BE49-F238E27FC236}">
                      <a16:creationId xmlns:a16="http://schemas.microsoft.com/office/drawing/2014/main" id="{5E21C8DE-4DEF-BC96-B52F-48B82E5E24FA}"/>
                    </a:ext>
                  </a:extLst>
                </p:cNvPr>
                <p:cNvSpPr/>
                <p:nvPr/>
              </p:nvSpPr>
              <p:spPr>
                <a:xfrm>
                  <a:off x="10778918" y="1659183"/>
                  <a:ext cx="573777" cy="1259358"/>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Rectangle: Rounded Corners 61">
                  <a:extLst>
                    <a:ext uri="{FF2B5EF4-FFF2-40B4-BE49-F238E27FC236}">
                      <a16:creationId xmlns:a16="http://schemas.microsoft.com/office/drawing/2014/main" id="{97264A73-76F7-B0C5-7B8D-73AF4D41B92E}"/>
                    </a:ext>
                  </a:extLst>
                </p:cNvPr>
                <p:cNvSpPr/>
                <p:nvPr/>
              </p:nvSpPr>
              <p:spPr>
                <a:xfrm>
                  <a:off x="10863698" y="1437724"/>
                  <a:ext cx="1517671" cy="1619232"/>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31" name="Picture 30">
                <a:extLst>
                  <a:ext uri="{FF2B5EF4-FFF2-40B4-BE49-F238E27FC236}">
                    <a16:creationId xmlns:a16="http://schemas.microsoft.com/office/drawing/2014/main" id="{5DA82B4E-B2CB-71D4-70F6-9BB19228A53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004200" y="2030912"/>
                <a:ext cx="1411530" cy="509720"/>
              </a:xfrm>
              <a:prstGeom prst="rect">
                <a:avLst/>
              </a:prstGeom>
            </p:spPr>
          </p:pic>
          <p:pic>
            <p:nvPicPr>
              <p:cNvPr id="32" name="Picture 2">
                <a:extLst>
                  <a:ext uri="{FF2B5EF4-FFF2-40B4-BE49-F238E27FC236}">
                    <a16:creationId xmlns:a16="http://schemas.microsoft.com/office/drawing/2014/main" id="{A795221D-359F-8D8A-96D7-7DD1D36279B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a:fillRect/>
              </a:stretch>
            </p:blipFill>
            <p:spPr bwMode="auto">
              <a:xfrm>
                <a:off x="10990854" y="1914712"/>
                <a:ext cx="1263357" cy="76590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a:extLst>
                <a:ext uri="{FF2B5EF4-FFF2-40B4-BE49-F238E27FC236}">
                  <a16:creationId xmlns:a16="http://schemas.microsoft.com/office/drawing/2014/main" id="{DF4A4262-9295-757B-E888-0F2AE12B2A76}"/>
                </a:ext>
              </a:extLst>
            </p:cNvPr>
            <p:cNvGrpSpPr/>
            <p:nvPr/>
          </p:nvGrpSpPr>
          <p:grpSpPr>
            <a:xfrm>
              <a:off x="8928370" y="3775609"/>
              <a:ext cx="1602451" cy="1619232"/>
              <a:chOff x="696893" y="1282592"/>
              <a:chExt cx="2198159" cy="2221179"/>
            </a:xfrm>
          </p:grpSpPr>
          <p:sp>
            <p:nvSpPr>
              <p:cNvPr id="18" name="Rectangle: Rounded Corners 2061">
                <a:extLst>
                  <a:ext uri="{FF2B5EF4-FFF2-40B4-BE49-F238E27FC236}">
                    <a16:creationId xmlns:a16="http://schemas.microsoft.com/office/drawing/2014/main" id="{51BE89B8-F643-EA58-AF30-07092BD3890D}"/>
                  </a:ext>
                </a:extLst>
              </p:cNvPr>
              <p:cNvSpPr/>
              <p:nvPr/>
            </p:nvSpPr>
            <p:spPr>
              <a:xfrm>
                <a:off x="696893" y="1602555"/>
                <a:ext cx="787078" cy="172752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Rounded Corners 2062">
                <a:extLst>
                  <a:ext uri="{FF2B5EF4-FFF2-40B4-BE49-F238E27FC236}">
                    <a16:creationId xmlns:a16="http://schemas.microsoft.com/office/drawing/2014/main" id="{DA14D3F5-D429-FE08-8ADD-623193FF933F}"/>
                  </a:ext>
                </a:extLst>
              </p:cNvPr>
              <p:cNvSpPr/>
              <p:nvPr/>
            </p:nvSpPr>
            <p:spPr>
              <a:xfrm>
                <a:off x="813190" y="1282592"/>
                <a:ext cx="2081862" cy="2221179"/>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5" name="Picture 2">
              <a:extLst>
                <a:ext uri="{FF2B5EF4-FFF2-40B4-BE49-F238E27FC236}">
                  <a16:creationId xmlns:a16="http://schemas.microsoft.com/office/drawing/2014/main" id="{165A7C31-BAD0-D9DA-C955-E3789C92228A}"/>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5274302" y="4114655"/>
              <a:ext cx="1047750" cy="8001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Karnataka State Road Transport Corporation [KSRTC] Customer Care ...">
              <a:extLst>
                <a:ext uri="{FF2B5EF4-FFF2-40B4-BE49-F238E27FC236}">
                  <a16:creationId xmlns:a16="http://schemas.microsoft.com/office/drawing/2014/main" id="{B52E1409-DEB0-E808-FA37-9BDED02254B1}"/>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7273999" y="4127956"/>
              <a:ext cx="914538" cy="91453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a:extLst>
                <a:ext uri="{FF2B5EF4-FFF2-40B4-BE49-F238E27FC236}">
                  <a16:creationId xmlns:a16="http://schemas.microsoft.com/office/drawing/2014/main" id="{39213575-2D6A-4034-194B-C1130574BDFC}"/>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9287521" y="4113268"/>
              <a:ext cx="941932" cy="94193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315032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27  </a:t>
            </a:r>
          </a:p>
        </p:txBody>
      </p:sp>
      <p:sp>
        <p:nvSpPr>
          <p:cNvPr id="155" name="TextBox 43">
            <a:extLst>
              <a:ext uri="{FF2B5EF4-FFF2-40B4-BE49-F238E27FC236}">
                <a16:creationId xmlns:a16="http://schemas.microsoft.com/office/drawing/2014/main" id="{159BCE62-3794-0AF6-43F0-AD0966B4AE89}"/>
              </a:ext>
            </a:extLst>
          </p:cNvPr>
          <p:cNvSpPr txBox="1"/>
          <p:nvPr/>
        </p:nvSpPr>
        <p:spPr>
          <a:xfrm>
            <a:off x="3686810" y="195516"/>
            <a:ext cx="4818380" cy="523240"/>
          </a:xfrm>
          <a:prstGeom prst="rect">
            <a:avLst/>
          </a:prstGeom>
          <a:solidFill>
            <a:schemeClr val="bg1"/>
          </a:solidFill>
        </p:spPr>
        <p:txBody>
          <a:bodyPr wrap="square" rtlCol="0">
            <a:spAutoFit/>
          </a:bodyPr>
          <a:lstStyle/>
          <a:p>
            <a:pPr algn="ctr"/>
            <a:r>
              <a:rPr lang="en-IN" sz="2800" b="1" dirty="0">
                <a:latin typeface="Cambria" panose="02040503050406030204" pitchFamily="18" charset="0"/>
                <a:ea typeface="Cambria" panose="02040503050406030204" pitchFamily="18" charset="0"/>
              </a:rPr>
              <a:t>Private Sector </a:t>
            </a:r>
            <a:r>
              <a:rPr lang="en-IN" sz="2800" b="1" dirty="0">
                <a:solidFill>
                  <a:srgbClr val="00843B"/>
                </a:solidFill>
                <a:latin typeface="Cambria" panose="02040503050406030204" pitchFamily="18" charset="0"/>
                <a:ea typeface="Cambria" panose="02040503050406030204" pitchFamily="18" charset="0"/>
              </a:rPr>
              <a:t>Clientele </a:t>
            </a:r>
          </a:p>
        </p:txBody>
      </p:sp>
      <p:grpSp>
        <p:nvGrpSpPr>
          <p:cNvPr id="134" name="Group 133">
            <a:extLst>
              <a:ext uri="{FF2B5EF4-FFF2-40B4-BE49-F238E27FC236}">
                <a16:creationId xmlns:a16="http://schemas.microsoft.com/office/drawing/2014/main" id="{5A80017C-0F5B-F30A-22C6-0D45C96943D3}"/>
              </a:ext>
            </a:extLst>
          </p:cNvPr>
          <p:cNvGrpSpPr/>
          <p:nvPr/>
        </p:nvGrpSpPr>
        <p:grpSpPr>
          <a:xfrm>
            <a:off x="578117" y="1095317"/>
            <a:ext cx="1195776" cy="5191214"/>
            <a:chOff x="845659" y="1078691"/>
            <a:chExt cx="1195776" cy="5191214"/>
          </a:xfrm>
        </p:grpSpPr>
        <p:grpSp>
          <p:nvGrpSpPr>
            <p:cNvPr id="135" name="Group 134">
              <a:extLst>
                <a:ext uri="{FF2B5EF4-FFF2-40B4-BE49-F238E27FC236}">
                  <a16:creationId xmlns:a16="http://schemas.microsoft.com/office/drawing/2014/main" id="{789BFF75-6ECF-440B-FD79-B6E8B3C4631E}"/>
                </a:ext>
              </a:extLst>
            </p:cNvPr>
            <p:cNvGrpSpPr/>
            <p:nvPr/>
          </p:nvGrpSpPr>
          <p:grpSpPr>
            <a:xfrm>
              <a:off x="845659" y="2440575"/>
              <a:ext cx="1113506" cy="1125167"/>
              <a:chOff x="1154093" y="1425931"/>
              <a:chExt cx="2029867" cy="2051124"/>
            </a:xfrm>
          </p:grpSpPr>
          <p:sp>
            <p:nvSpPr>
              <p:cNvPr id="149" name="Rectangle: Rounded Corners 45">
                <a:extLst>
                  <a:ext uri="{FF2B5EF4-FFF2-40B4-BE49-F238E27FC236}">
                    <a16:creationId xmlns:a16="http://schemas.microsoft.com/office/drawing/2014/main" id="{DA1EA241-6764-3198-6BDE-699F0FBA82BE}"/>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0" name="Rectangle: Rounded Corners 46">
                <a:extLst>
                  <a:ext uri="{FF2B5EF4-FFF2-40B4-BE49-F238E27FC236}">
                    <a16:creationId xmlns:a16="http://schemas.microsoft.com/office/drawing/2014/main" id="{03A954A5-AA09-AD9E-4FF8-89EFEE88EDC8}"/>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36" name="Group 135">
              <a:extLst>
                <a:ext uri="{FF2B5EF4-FFF2-40B4-BE49-F238E27FC236}">
                  <a16:creationId xmlns:a16="http://schemas.microsoft.com/office/drawing/2014/main" id="{7884B321-94A2-7114-49EA-E89D52588BD2}"/>
                </a:ext>
              </a:extLst>
            </p:cNvPr>
            <p:cNvGrpSpPr/>
            <p:nvPr/>
          </p:nvGrpSpPr>
          <p:grpSpPr>
            <a:xfrm>
              <a:off x="845659" y="1078691"/>
              <a:ext cx="1113506" cy="1125167"/>
              <a:chOff x="1154093" y="1425931"/>
              <a:chExt cx="2029867" cy="2051124"/>
            </a:xfrm>
          </p:grpSpPr>
          <p:sp>
            <p:nvSpPr>
              <p:cNvPr id="147" name="Rectangle: Rounded Corners 23">
                <a:extLst>
                  <a:ext uri="{FF2B5EF4-FFF2-40B4-BE49-F238E27FC236}">
                    <a16:creationId xmlns:a16="http://schemas.microsoft.com/office/drawing/2014/main" id="{885D3676-F480-5B3A-7B58-2833C684FC09}"/>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8" name="Rectangle: Rounded Corners 24">
                <a:extLst>
                  <a:ext uri="{FF2B5EF4-FFF2-40B4-BE49-F238E27FC236}">
                    <a16:creationId xmlns:a16="http://schemas.microsoft.com/office/drawing/2014/main" id="{EA2D947C-887B-B18C-C1A0-FC27127FDEBB}"/>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37" name="Group 136">
              <a:extLst>
                <a:ext uri="{FF2B5EF4-FFF2-40B4-BE49-F238E27FC236}">
                  <a16:creationId xmlns:a16="http://schemas.microsoft.com/office/drawing/2014/main" id="{6257EB95-E4E7-6A0C-D3A8-E4AB8A415723}"/>
                </a:ext>
              </a:extLst>
            </p:cNvPr>
            <p:cNvGrpSpPr/>
            <p:nvPr/>
          </p:nvGrpSpPr>
          <p:grpSpPr>
            <a:xfrm>
              <a:off x="845659" y="3778762"/>
              <a:ext cx="1113506" cy="1125167"/>
              <a:chOff x="1154093" y="1425931"/>
              <a:chExt cx="2029867" cy="2051124"/>
            </a:xfrm>
          </p:grpSpPr>
          <p:sp>
            <p:nvSpPr>
              <p:cNvPr id="145" name="Rectangle: Rounded Corners 67">
                <a:extLst>
                  <a:ext uri="{FF2B5EF4-FFF2-40B4-BE49-F238E27FC236}">
                    <a16:creationId xmlns:a16="http://schemas.microsoft.com/office/drawing/2014/main" id="{623EE45F-CD89-F648-AB64-0B51515622C1}"/>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6" name="Rectangle: Rounded Corners 68">
                <a:extLst>
                  <a:ext uri="{FF2B5EF4-FFF2-40B4-BE49-F238E27FC236}">
                    <a16:creationId xmlns:a16="http://schemas.microsoft.com/office/drawing/2014/main" id="{AB77B341-9C5B-11A0-5441-4B799D44A1CE}"/>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38" name="Group 137">
              <a:extLst>
                <a:ext uri="{FF2B5EF4-FFF2-40B4-BE49-F238E27FC236}">
                  <a16:creationId xmlns:a16="http://schemas.microsoft.com/office/drawing/2014/main" id="{15F0AC45-CE8D-835A-1861-E6DE84D6F737}"/>
                </a:ext>
              </a:extLst>
            </p:cNvPr>
            <p:cNvGrpSpPr/>
            <p:nvPr/>
          </p:nvGrpSpPr>
          <p:grpSpPr>
            <a:xfrm>
              <a:off x="845659" y="5144738"/>
              <a:ext cx="1113506" cy="1125167"/>
              <a:chOff x="1154093" y="1425931"/>
              <a:chExt cx="2029867" cy="2051124"/>
            </a:xfrm>
          </p:grpSpPr>
          <p:sp>
            <p:nvSpPr>
              <p:cNvPr id="143" name="Rectangle: Rounded Corners 89">
                <a:extLst>
                  <a:ext uri="{FF2B5EF4-FFF2-40B4-BE49-F238E27FC236}">
                    <a16:creationId xmlns:a16="http://schemas.microsoft.com/office/drawing/2014/main" id="{A62BE69B-E4FC-C435-3C98-C61A98839183}"/>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4" name="Rectangle: Rounded Corners 90">
                <a:extLst>
                  <a:ext uri="{FF2B5EF4-FFF2-40B4-BE49-F238E27FC236}">
                    <a16:creationId xmlns:a16="http://schemas.microsoft.com/office/drawing/2014/main" id="{45A78471-A651-5AF8-5615-D20BF3DF3468}"/>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39" name="Picture 12">
              <a:extLst>
                <a:ext uri="{FF2B5EF4-FFF2-40B4-BE49-F238E27FC236}">
                  <a16:creationId xmlns:a16="http://schemas.microsoft.com/office/drawing/2014/main" id="{2314A887-E4DA-A2CC-C4AB-D2B4A52528D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25778" y="1476928"/>
              <a:ext cx="651261" cy="412474"/>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6">
              <a:extLst>
                <a:ext uri="{FF2B5EF4-FFF2-40B4-BE49-F238E27FC236}">
                  <a16:creationId xmlns:a16="http://schemas.microsoft.com/office/drawing/2014/main" id="{AA5BEF7B-2647-CB62-77EB-DF98B1DB73F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7055" y="4083689"/>
              <a:ext cx="1164380" cy="497044"/>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8" descr="J Kumar Infra Named 2nd Fastest Growing Construction Company | Global ...">
              <a:extLst>
                <a:ext uri="{FF2B5EF4-FFF2-40B4-BE49-F238E27FC236}">
                  <a16:creationId xmlns:a16="http://schemas.microsoft.com/office/drawing/2014/main" id="{BF04D6A0-BE42-61D1-09B2-0C780918C77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66778" y="5454648"/>
              <a:ext cx="518412" cy="566347"/>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141">
              <a:extLst>
                <a:ext uri="{FF2B5EF4-FFF2-40B4-BE49-F238E27FC236}">
                  <a16:creationId xmlns:a16="http://schemas.microsoft.com/office/drawing/2014/main" id="{DBA44EBF-6B07-33DC-E8DA-E95B45FCC6F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58440" y="2792673"/>
              <a:ext cx="858415" cy="467688"/>
            </a:xfrm>
            <a:prstGeom prst="rect">
              <a:avLst/>
            </a:prstGeom>
          </p:spPr>
        </p:pic>
      </p:grpSp>
      <p:grpSp>
        <p:nvGrpSpPr>
          <p:cNvPr id="151" name="Group 150">
            <a:extLst>
              <a:ext uri="{FF2B5EF4-FFF2-40B4-BE49-F238E27FC236}">
                <a16:creationId xmlns:a16="http://schemas.microsoft.com/office/drawing/2014/main" id="{86133EF3-13C0-1BB8-2642-AF4AB45FA20D}"/>
              </a:ext>
            </a:extLst>
          </p:cNvPr>
          <p:cNvGrpSpPr/>
          <p:nvPr/>
        </p:nvGrpSpPr>
        <p:grpSpPr>
          <a:xfrm>
            <a:off x="2183572" y="1095317"/>
            <a:ext cx="1113506" cy="5191214"/>
            <a:chOff x="2433842" y="1115737"/>
            <a:chExt cx="1113506" cy="5191214"/>
          </a:xfrm>
        </p:grpSpPr>
        <p:grpSp>
          <p:nvGrpSpPr>
            <p:cNvPr id="152" name="Group 151">
              <a:extLst>
                <a:ext uri="{FF2B5EF4-FFF2-40B4-BE49-F238E27FC236}">
                  <a16:creationId xmlns:a16="http://schemas.microsoft.com/office/drawing/2014/main" id="{44B42545-61FD-D6F9-5126-3DBA3E1FAD0A}"/>
                </a:ext>
              </a:extLst>
            </p:cNvPr>
            <p:cNvGrpSpPr/>
            <p:nvPr/>
          </p:nvGrpSpPr>
          <p:grpSpPr>
            <a:xfrm>
              <a:off x="2433842" y="2477621"/>
              <a:ext cx="1113506" cy="1125167"/>
              <a:chOff x="1154093" y="1425931"/>
              <a:chExt cx="2029867" cy="2051124"/>
            </a:xfrm>
          </p:grpSpPr>
          <p:sp>
            <p:nvSpPr>
              <p:cNvPr id="167" name="Rectangle: Rounded Corners 43">
                <a:extLst>
                  <a:ext uri="{FF2B5EF4-FFF2-40B4-BE49-F238E27FC236}">
                    <a16:creationId xmlns:a16="http://schemas.microsoft.com/office/drawing/2014/main" id="{7DA04673-AEDD-D2C9-F6CF-A326B000F4EC}"/>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8" name="Rectangle: Rounded Corners 44">
                <a:extLst>
                  <a:ext uri="{FF2B5EF4-FFF2-40B4-BE49-F238E27FC236}">
                    <a16:creationId xmlns:a16="http://schemas.microsoft.com/office/drawing/2014/main" id="{EC9A48FA-74DF-8000-5765-EA7CCA39AF63}"/>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53" name="Group 152">
              <a:extLst>
                <a:ext uri="{FF2B5EF4-FFF2-40B4-BE49-F238E27FC236}">
                  <a16:creationId xmlns:a16="http://schemas.microsoft.com/office/drawing/2014/main" id="{E4657AB6-9815-7148-803C-BDC1FE1942D4}"/>
                </a:ext>
              </a:extLst>
            </p:cNvPr>
            <p:cNvGrpSpPr/>
            <p:nvPr/>
          </p:nvGrpSpPr>
          <p:grpSpPr>
            <a:xfrm>
              <a:off x="2433842" y="1115737"/>
              <a:ext cx="1113506" cy="1125167"/>
              <a:chOff x="1154093" y="1425931"/>
              <a:chExt cx="2029867" cy="2051124"/>
            </a:xfrm>
          </p:grpSpPr>
          <p:sp>
            <p:nvSpPr>
              <p:cNvPr id="165" name="Rectangle: Rounded Corners 21">
                <a:extLst>
                  <a:ext uri="{FF2B5EF4-FFF2-40B4-BE49-F238E27FC236}">
                    <a16:creationId xmlns:a16="http://schemas.microsoft.com/office/drawing/2014/main" id="{EF15518F-9B55-9CF0-8D08-C81D909A34E5}"/>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6" name="Rectangle: Rounded Corners 22">
                <a:extLst>
                  <a:ext uri="{FF2B5EF4-FFF2-40B4-BE49-F238E27FC236}">
                    <a16:creationId xmlns:a16="http://schemas.microsoft.com/office/drawing/2014/main" id="{F7492FF4-7624-4496-5F65-C66EA3E411B0}"/>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54" name="Group 153">
              <a:extLst>
                <a:ext uri="{FF2B5EF4-FFF2-40B4-BE49-F238E27FC236}">
                  <a16:creationId xmlns:a16="http://schemas.microsoft.com/office/drawing/2014/main" id="{FC81D168-D7F7-9E5E-04EF-7BE7D3BECCE1}"/>
                </a:ext>
              </a:extLst>
            </p:cNvPr>
            <p:cNvGrpSpPr/>
            <p:nvPr/>
          </p:nvGrpSpPr>
          <p:grpSpPr>
            <a:xfrm>
              <a:off x="2433842" y="3815808"/>
              <a:ext cx="1113506" cy="1125167"/>
              <a:chOff x="1154093" y="1425931"/>
              <a:chExt cx="2029867" cy="2051124"/>
            </a:xfrm>
          </p:grpSpPr>
          <p:sp>
            <p:nvSpPr>
              <p:cNvPr id="163" name="Rectangle: Rounded Corners 65">
                <a:extLst>
                  <a:ext uri="{FF2B5EF4-FFF2-40B4-BE49-F238E27FC236}">
                    <a16:creationId xmlns:a16="http://schemas.microsoft.com/office/drawing/2014/main" id="{2D132C65-BA91-E471-4E71-0430737C334E}"/>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4" name="Rectangle: Rounded Corners 66">
                <a:extLst>
                  <a:ext uri="{FF2B5EF4-FFF2-40B4-BE49-F238E27FC236}">
                    <a16:creationId xmlns:a16="http://schemas.microsoft.com/office/drawing/2014/main" id="{F1BFD24E-5194-55B2-3569-F00D8AA6355C}"/>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56" name="Group 155">
              <a:extLst>
                <a:ext uri="{FF2B5EF4-FFF2-40B4-BE49-F238E27FC236}">
                  <a16:creationId xmlns:a16="http://schemas.microsoft.com/office/drawing/2014/main" id="{A42ED1CD-19B8-31BA-9948-B8DC8C103454}"/>
                </a:ext>
              </a:extLst>
            </p:cNvPr>
            <p:cNvGrpSpPr/>
            <p:nvPr/>
          </p:nvGrpSpPr>
          <p:grpSpPr>
            <a:xfrm>
              <a:off x="2433842" y="5181784"/>
              <a:ext cx="1113506" cy="1125167"/>
              <a:chOff x="1154093" y="1425931"/>
              <a:chExt cx="2029867" cy="2051124"/>
            </a:xfrm>
          </p:grpSpPr>
          <p:sp>
            <p:nvSpPr>
              <p:cNvPr id="161" name="Rectangle: Rounded Corners 87">
                <a:extLst>
                  <a:ext uri="{FF2B5EF4-FFF2-40B4-BE49-F238E27FC236}">
                    <a16:creationId xmlns:a16="http://schemas.microsoft.com/office/drawing/2014/main" id="{242DBA64-02EC-72E2-0953-B9C8F130446A}"/>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2" name="Rectangle: Rounded Corners 88">
                <a:extLst>
                  <a:ext uri="{FF2B5EF4-FFF2-40B4-BE49-F238E27FC236}">
                    <a16:creationId xmlns:a16="http://schemas.microsoft.com/office/drawing/2014/main" id="{C6D35033-BE50-0127-CC05-B8134AE8DE9D}"/>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57" name="Picture 16">
              <a:extLst>
                <a:ext uri="{FF2B5EF4-FFF2-40B4-BE49-F238E27FC236}">
                  <a16:creationId xmlns:a16="http://schemas.microsoft.com/office/drawing/2014/main" id="{DC47C2C3-5457-9F53-0395-BF66B2E25F1F}"/>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t="21674" b="13036"/>
            <a:stretch>
              <a:fillRect/>
            </a:stretch>
          </p:blipFill>
          <p:spPr bwMode="auto">
            <a:xfrm>
              <a:off x="2588286" y="1469125"/>
              <a:ext cx="874720" cy="543870"/>
            </a:xfrm>
            <a:prstGeom prst="rect">
              <a:avLst/>
            </a:prstGeom>
            <a:noFill/>
            <a:extLst>
              <a:ext uri="{909E8E84-426E-40DD-AFC4-6F175D3DCCD1}">
                <a14:hiddenFill xmlns:a14="http://schemas.microsoft.com/office/drawing/2010/main">
                  <a:solidFill>
                    <a:srgbClr val="FFFFFF"/>
                  </a:solidFill>
                </a14:hiddenFill>
              </a:ext>
            </a:extLst>
          </p:spPr>
        </p:pic>
        <p:pic>
          <p:nvPicPr>
            <p:cNvPr id="158" name="Picture 157">
              <a:extLst>
                <a:ext uri="{FF2B5EF4-FFF2-40B4-BE49-F238E27FC236}">
                  <a16:creationId xmlns:a16="http://schemas.microsoft.com/office/drawing/2014/main" id="{FEFD546B-B1F6-FAB9-EF44-5888ED840F4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817818" y="2803757"/>
              <a:ext cx="530689" cy="495918"/>
            </a:xfrm>
            <a:prstGeom prst="rect">
              <a:avLst/>
            </a:prstGeom>
          </p:spPr>
        </p:pic>
        <p:pic>
          <p:nvPicPr>
            <p:cNvPr id="159" name="Picture 8">
              <a:extLst>
                <a:ext uri="{FF2B5EF4-FFF2-40B4-BE49-F238E27FC236}">
                  <a16:creationId xmlns:a16="http://schemas.microsoft.com/office/drawing/2014/main" id="{83584EAB-5C28-7E75-5B78-032A3EB87CA2}"/>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546664" y="4163632"/>
              <a:ext cx="891288" cy="409497"/>
            </a:xfrm>
            <a:prstGeom prst="rect">
              <a:avLst/>
            </a:prstGeom>
            <a:noFill/>
            <a:extLst>
              <a:ext uri="{909E8E84-426E-40DD-AFC4-6F175D3DCCD1}">
                <a14:hiddenFill xmlns:a14="http://schemas.microsoft.com/office/drawing/2010/main">
                  <a:solidFill>
                    <a:srgbClr val="FFFFFF"/>
                  </a:solidFill>
                </a14:hiddenFill>
              </a:ext>
            </a:extLst>
          </p:spPr>
        </p:pic>
        <p:pic>
          <p:nvPicPr>
            <p:cNvPr id="160" name="Picture 10">
              <a:extLst>
                <a:ext uri="{FF2B5EF4-FFF2-40B4-BE49-F238E27FC236}">
                  <a16:creationId xmlns:a16="http://schemas.microsoft.com/office/drawing/2014/main" id="{141F2D7A-118E-2049-B120-A886AC3A39CB}"/>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588286" y="5548581"/>
              <a:ext cx="908028" cy="3319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9" name="Group 168">
            <a:extLst>
              <a:ext uri="{FF2B5EF4-FFF2-40B4-BE49-F238E27FC236}">
                <a16:creationId xmlns:a16="http://schemas.microsoft.com/office/drawing/2014/main" id="{80049D75-338C-6B42-6BCA-C76D9780D8E0}"/>
              </a:ext>
            </a:extLst>
          </p:cNvPr>
          <p:cNvGrpSpPr/>
          <p:nvPr/>
        </p:nvGrpSpPr>
        <p:grpSpPr>
          <a:xfrm>
            <a:off x="3815348" y="1106483"/>
            <a:ext cx="1113506" cy="5191214"/>
            <a:chOff x="3944091" y="1106483"/>
            <a:chExt cx="1113506" cy="5191214"/>
          </a:xfrm>
        </p:grpSpPr>
        <p:grpSp>
          <p:nvGrpSpPr>
            <p:cNvPr id="170" name="Group 169">
              <a:extLst>
                <a:ext uri="{FF2B5EF4-FFF2-40B4-BE49-F238E27FC236}">
                  <a16:creationId xmlns:a16="http://schemas.microsoft.com/office/drawing/2014/main" id="{196D3949-7DC0-9E6F-9A62-920A85DAB186}"/>
                </a:ext>
              </a:extLst>
            </p:cNvPr>
            <p:cNvGrpSpPr/>
            <p:nvPr/>
          </p:nvGrpSpPr>
          <p:grpSpPr>
            <a:xfrm>
              <a:off x="3944091" y="2468367"/>
              <a:ext cx="1113506" cy="1125167"/>
              <a:chOff x="1154093" y="1425931"/>
              <a:chExt cx="2029867" cy="2051124"/>
            </a:xfrm>
          </p:grpSpPr>
          <p:sp>
            <p:nvSpPr>
              <p:cNvPr id="184" name="Rectangle: Rounded Corners 41">
                <a:extLst>
                  <a:ext uri="{FF2B5EF4-FFF2-40B4-BE49-F238E27FC236}">
                    <a16:creationId xmlns:a16="http://schemas.microsoft.com/office/drawing/2014/main" id="{C202517F-54AE-84A5-45DC-EDF28870E035}"/>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5" name="Rectangle: Rounded Corners 42">
                <a:extLst>
                  <a:ext uri="{FF2B5EF4-FFF2-40B4-BE49-F238E27FC236}">
                    <a16:creationId xmlns:a16="http://schemas.microsoft.com/office/drawing/2014/main" id="{EA769B82-0DC3-04B3-7069-10AA74C7323A}"/>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71" name="Group 170">
              <a:extLst>
                <a:ext uri="{FF2B5EF4-FFF2-40B4-BE49-F238E27FC236}">
                  <a16:creationId xmlns:a16="http://schemas.microsoft.com/office/drawing/2014/main" id="{D051B098-49EC-BB74-B618-AD5BD5347196}"/>
                </a:ext>
              </a:extLst>
            </p:cNvPr>
            <p:cNvGrpSpPr/>
            <p:nvPr/>
          </p:nvGrpSpPr>
          <p:grpSpPr>
            <a:xfrm>
              <a:off x="3944091" y="1106483"/>
              <a:ext cx="1113506" cy="1125167"/>
              <a:chOff x="1154093" y="1425931"/>
              <a:chExt cx="2029867" cy="2051124"/>
            </a:xfrm>
          </p:grpSpPr>
          <p:sp>
            <p:nvSpPr>
              <p:cNvPr id="182" name="Rectangle: Rounded Corners 19">
                <a:extLst>
                  <a:ext uri="{FF2B5EF4-FFF2-40B4-BE49-F238E27FC236}">
                    <a16:creationId xmlns:a16="http://schemas.microsoft.com/office/drawing/2014/main" id="{7F93E4B4-F3D3-D8FB-D582-DA8045DA8ABB}"/>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3" name="Rectangle: Rounded Corners 20">
                <a:extLst>
                  <a:ext uri="{FF2B5EF4-FFF2-40B4-BE49-F238E27FC236}">
                    <a16:creationId xmlns:a16="http://schemas.microsoft.com/office/drawing/2014/main" id="{EF33DBC8-4590-1AA0-4AB3-DF15ACDA7988}"/>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72" name="Group 171">
              <a:extLst>
                <a:ext uri="{FF2B5EF4-FFF2-40B4-BE49-F238E27FC236}">
                  <a16:creationId xmlns:a16="http://schemas.microsoft.com/office/drawing/2014/main" id="{66F8BF86-0000-AA99-9E12-B1B3AD1A456B}"/>
                </a:ext>
              </a:extLst>
            </p:cNvPr>
            <p:cNvGrpSpPr/>
            <p:nvPr/>
          </p:nvGrpSpPr>
          <p:grpSpPr>
            <a:xfrm>
              <a:off x="3944091" y="3806554"/>
              <a:ext cx="1113506" cy="1125167"/>
              <a:chOff x="1154093" y="1425931"/>
              <a:chExt cx="2029867" cy="2051124"/>
            </a:xfrm>
          </p:grpSpPr>
          <p:sp>
            <p:nvSpPr>
              <p:cNvPr id="180" name="Rectangle: Rounded Corners 63">
                <a:extLst>
                  <a:ext uri="{FF2B5EF4-FFF2-40B4-BE49-F238E27FC236}">
                    <a16:creationId xmlns:a16="http://schemas.microsoft.com/office/drawing/2014/main" id="{30DBDB51-C118-9019-C1DD-B69FB1C37B7D}"/>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1" name="Rectangle: Rounded Corners 64">
                <a:extLst>
                  <a:ext uri="{FF2B5EF4-FFF2-40B4-BE49-F238E27FC236}">
                    <a16:creationId xmlns:a16="http://schemas.microsoft.com/office/drawing/2014/main" id="{1DB03013-3A77-3333-5159-8DD5D848D644}"/>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73" name="Group 172">
              <a:extLst>
                <a:ext uri="{FF2B5EF4-FFF2-40B4-BE49-F238E27FC236}">
                  <a16:creationId xmlns:a16="http://schemas.microsoft.com/office/drawing/2014/main" id="{B4B8931A-3BB8-E67B-DB6E-8230D61EDE4E}"/>
                </a:ext>
              </a:extLst>
            </p:cNvPr>
            <p:cNvGrpSpPr/>
            <p:nvPr/>
          </p:nvGrpSpPr>
          <p:grpSpPr>
            <a:xfrm>
              <a:off x="3944091" y="5172530"/>
              <a:ext cx="1113506" cy="1125167"/>
              <a:chOff x="1154093" y="1425931"/>
              <a:chExt cx="2029867" cy="2051124"/>
            </a:xfrm>
          </p:grpSpPr>
          <p:sp>
            <p:nvSpPr>
              <p:cNvPr id="178" name="Rectangle: Rounded Corners 85">
                <a:extLst>
                  <a:ext uri="{FF2B5EF4-FFF2-40B4-BE49-F238E27FC236}">
                    <a16:creationId xmlns:a16="http://schemas.microsoft.com/office/drawing/2014/main" id="{BA66E6A5-6DA1-C6BF-3DD0-F19987F4CDA9}"/>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9" name="Rectangle: Rounded Corners 86">
                <a:extLst>
                  <a:ext uri="{FF2B5EF4-FFF2-40B4-BE49-F238E27FC236}">
                    <a16:creationId xmlns:a16="http://schemas.microsoft.com/office/drawing/2014/main" id="{9252099A-46AE-DF07-922B-4B9A4EEDD7F6}"/>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74" name="Picture 173">
              <a:extLst>
                <a:ext uri="{FF2B5EF4-FFF2-40B4-BE49-F238E27FC236}">
                  <a16:creationId xmlns:a16="http://schemas.microsoft.com/office/drawing/2014/main" id="{10140561-E4C4-4B9A-5061-F3772DC8459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073861" y="1397493"/>
              <a:ext cx="873760" cy="528958"/>
            </a:xfrm>
            <a:prstGeom prst="rect">
              <a:avLst/>
            </a:prstGeom>
          </p:spPr>
        </p:pic>
        <p:pic>
          <p:nvPicPr>
            <p:cNvPr id="175" name="Picture 174">
              <a:extLst>
                <a:ext uri="{FF2B5EF4-FFF2-40B4-BE49-F238E27FC236}">
                  <a16:creationId xmlns:a16="http://schemas.microsoft.com/office/drawing/2014/main" id="{D1CFB475-A26A-0BC9-DC2B-888E9D823AC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099333" y="4194625"/>
              <a:ext cx="848288" cy="347510"/>
            </a:xfrm>
            <a:prstGeom prst="rect">
              <a:avLst/>
            </a:prstGeom>
          </p:spPr>
        </p:pic>
        <p:pic>
          <p:nvPicPr>
            <p:cNvPr id="176" name="Picture 175">
              <a:extLst>
                <a:ext uri="{FF2B5EF4-FFF2-40B4-BE49-F238E27FC236}">
                  <a16:creationId xmlns:a16="http://schemas.microsoft.com/office/drawing/2014/main" id="{54CF0B6D-9EF2-3ADF-ED48-1B047D2BBB9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086120" y="5566767"/>
              <a:ext cx="902230" cy="344517"/>
            </a:xfrm>
            <a:prstGeom prst="rect">
              <a:avLst/>
            </a:prstGeom>
          </p:spPr>
        </p:pic>
        <p:pic>
          <p:nvPicPr>
            <p:cNvPr id="177" name="Picture 6" descr="Ardent Group">
              <a:extLst>
                <a:ext uri="{FF2B5EF4-FFF2-40B4-BE49-F238E27FC236}">
                  <a16:creationId xmlns:a16="http://schemas.microsoft.com/office/drawing/2014/main" id="{9EF68D08-A587-9FD2-FB98-F2A1C03155E4}"/>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4073861" y="2816836"/>
              <a:ext cx="882492" cy="43756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6" name="Group 185">
            <a:extLst>
              <a:ext uri="{FF2B5EF4-FFF2-40B4-BE49-F238E27FC236}">
                <a16:creationId xmlns:a16="http://schemas.microsoft.com/office/drawing/2014/main" id="{BC3EBA30-6D13-FC41-4BE8-9F08C49CCFB0}"/>
              </a:ext>
            </a:extLst>
          </p:cNvPr>
          <p:cNvGrpSpPr/>
          <p:nvPr/>
        </p:nvGrpSpPr>
        <p:grpSpPr>
          <a:xfrm>
            <a:off x="5513359" y="1098169"/>
            <a:ext cx="1113506" cy="5191214"/>
            <a:chOff x="5478316" y="1106482"/>
            <a:chExt cx="1113506" cy="5191214"/>
          </a:xfrm>
        </p:grpSpPr>
        <p:grpSp>
          <p:nvGrpSpPr>
            <p:cNvPr id="187" name="Group 186">
              <a:extLst>
                <a:ext uri="{FF2B5EF4-FFF2-40B4-BE49-F238E27FC236}">
                  <a16:creationId xmlns:a16="http://schemas.microsoft.com/office/drawing/2014/main" id="{337C2CFB-E9B6-CA1C-B04C-248B22F00AD9}"/>
                </a:ext>
              </a:extLst>
            </p:cNvPr>
            <p:cNvGrpSpPr/>
            <p:nvPr/>
          </p:nvGrpSpPr>
          <p:grpSpPr>
            <a:xfrm>
              <a:off x="5478316" y="2468366"/>
              <a:ext cx="1113506" cy="1125167"/>
              <a:chOff x="1154093" y="1425931"/>
              <a:chExt cx="2029867" cy="2051124"/>
            </a:xfrm>
          </p:grpSpPr>
          <p:sp>
            <p:nvSpPr>
              <p:cNvPr id="201" name="Rectangle: Rounded Corners 39">
                <a:extLst>
                  <a:ext uri="{FF2B5EF4-FFF2-40B4-BE49-F238E27FC236}">
                    <a16:creationId xmlns:a16="http://schemas.microsoft.com/office/drawing/2014/main" id="{8C2FB666-C4D0-79FB-9379-85EF9E9709D4}"/>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2" name="Rectangle: Rounded Corners 40">
                <a:extLst>
                  <a:ext uri="{FF2B5EF4-FFF2-40B4-BE49-F238E27FC236}">
                    <a16:creationId xmlns:a16="http://schemas.microsoft.com/office/drawing/2014/main" id="{10BB9CA1-89FD-E87E-FA7F-6A2B4C80BAF9}"/>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88" name="Group 187">
              <a:extLst>
                <a:ext uri="{FF2B5EF4-FFF2-40B4-BE49-F238E27FC236}">
                  <a16:creationId xmlns:a16="http://schemas.microsoft.com/office/drawing/2014/main" id="{BAB3BA55-9CD8-3F64-9137-027D10766037}"/>
                </a:ext>
              </a:extLst>
            </p:cNvPr>
            <p:cNvGrpSpPr/>
            <p:nvPr/>
          </p:nvGrpSpPr>
          <p:grpSpPr>
            <a:xfrm>
              <a:off x="5478316" y="1106482"/>
              <a:ext cx="1113506" cy="1125167"/>
              <a:chOff x="1154093" y="1425931"/>
              <a:chExt cx="2029867" cy="2051124"/>
            </a:xfrm>
          </p:grpSpPr>
          <p:sp>
            <p:nvSpPr>
              <p:cNvPr id="199" name="Rectangle: Rounded Corners 17">
                <a:extLst>
                  <a:ext uri="{FF2B5EF4-FFF2-40B4-BE49-F238E27FC236}">
                    <a16:creationId xmlns:a16="http://schemas.microsoft.com/office/drawing/2014/main" id="{7639DDD5-F0BF-8B2B-8994-CF3AD7BB2935}"/>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0" name="Rectangle: Rounded Corners 18">
                <a:extLst>
                  <a:ext uri="{FF2B5EF4-FFF2-40B4-BE49-F238E27FC236}">
                    <a16:creationId xmlns:a16="http://schemas.microsoft.com/office/drawing/2014/main" id="{952EC823-1353-CD4C-0268-199E2D3380CA}"/>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89" name="Group 188">
              <a:extLst>
                <a:ext uri="{FF2B5EF4-FFF2-40B4-BE49-F238E27FC236}">
                  <a16:creationId xmlns:a16="http://schemas.microsoft.com/office/drawing/2014/main" id="{FCE9F911-BCE4-1F59-83D5-2661AF2BBB6D}"/>
                </a:ext>
              </a:extLst>
            </p:cNvPr>
            <p:cNvGrpSpPr/>
            <p:nvPr/>
          </p:nvGrpSpPr>
          <p:grpSpPr>
            <a:xfrm>
              <a:off x="5478316" y="3806553"/>
              <a:ext cx="1113506" cy="1125167"/>
              <a:chOff x="1154093" y="1425931"/>
              <a:chExt cx="2029867" cy="2051124"/>
            </a:xfrm>
          </p:grpSpPr>
          <p:sp>
            <p:nvSpPr>
              <p:cNvPr id="197" name="Rectangle: Rounded Corners 61">
                <a:extLst>
                  <a:ext uri="{FF2B5EF4-FFF2-40B4-BE49-F238E27FC236}">
                    <a16:creationId xmlns:a16="http://schemas.microsoft.com/office/drawing/2014/main" id="{A03C54DF-E6C9-0A46-5F25-FFD307E49434}"/>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8" name="Rectangle: Rounded Corners 62">
                <a:extLst>
                  <a:ext uri="{FF2B5EF4-FFF2-40B4-BE49-F238E27FC236}">
                    <a16:creationId xmlns:a16="http://schemas.microsoft.com/office/drawing/2014/main" id="{5EE75C2E-E61C-2B85-4E29-8EAB2D751992}"/>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90" name="Group 189">
              <a:extLst>
                <a:ext uri="{FF2B5EF4-FFF2-40B4-BE49-F238E27FC236}">
                  <a16:creationId xmlns:a16="http://schemas.microsoft.com/office/drawing/2014/main" id="{597FBC9B-AB0A-4ED1-9F57-15A23286AAD8}"/>
                </a:ext>
              </a:extLst>
            </p:cNvPr>
            <p:cNvGrpSpPr/>
            <p:nvPr/>
          </p:nvGrpSpPr>
          <p:grpSpPr>
            <a:xfrm>
              <a:off x="5478316" y="5172529"/>
              <a:ext cx="1113506" cy="1125167"/>
              <a:chOff x="1154093" y="1425931"/>
              <a:chExt cx="2029867" cy="2051124"/>
            </a:xfrm>
          </p:grpSpPr>
          <p:sp>
            <p:nvSpPr>
              <p:cNvPr id="195" name="Rectangle: Rounded Corners 83">
                <a:extLst>
                  <a:ext uri="{FF2B5EF4-FFF2-40B4-BE49-F238E27FC236}">
                    <a16:creationId xmlns:a16="http://schemas.microsoft.com/office/drawing/2014/main" id="{B9E54EBF-14F3-4A30-E96C-56EB0B8884F3}"/>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6" name="Rectangle: Rounded Corners 84">
                <a:extLst>
                  <a:ext uri="{FF2B5EF4-FFF2-40B4-BE49-F238E27FC236}">
                    <a16:creationId xmlns:a16="http://schemas.microsoft.com/office/drawing/2014/main" id="{FFA7FD3E-D4DB-727C-DBFE-F0B68C957183}"/>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91" name="Picture 20">
              <a:extLst>
                <a:ext uri="{FF2B5EF4-FFF2-40B4-BE49-F238E27FC236}">
                  <a16:creationId xmlns:a16="http://schemas.microsoft.com/office/drawing/2014/main" id="{C2A76A53-EAD8-FCD3-8A86-5E7AE46133B4}"/>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5599154" y="1582271"/>
              <a:ext cx="912105" cy="237279"/>
            </a:xfrm>
            <a:prstGeom prst="rect">
              <a:avLst/>
            </a:prstGeom>
            <a:noFill/>
            <a:extLst>
              <a:ext uri="{909E8E84-426E-40DD-AFC4-6F175D3DCCD1}">
                <a14:hiddenFill xmlns:a14="http://schemas.microsoft.com/office/drawing/2010/main">
                  <a:solidFill>
                    <a:srgbClr val="FFFFFF"/>
                  </a:solidFill>
                </a14:hiddenFill>
              </a:ext>
            </a:extLst>
          </p:spPr>
        </p:pic>
        <p:pic>
          <p:nvPicPr>
            <p:cNvPr id="192" name="Picture 2" descr="Deccan Construction Equipments Pvt. Ltd. Pune,">
              <a:extLst>
                <a:ext uri="{FF2B5EF4-FFF2-40B4-BE49-F238E27FC236}">
                  <a16:creationId xmlns:a16="http://schemas.microsoft.com/office/drawing/2014/main" id="{E4EC2894-49F7-B15D-9C8C-129183ADB8CA}"/>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5599154" y="2726911"/>
              <a:ext cx="904883" cy="603827"/>
            </a:xfrm>
            <a:prstGeom prst="rect">
              <a:avLst/>
            </a:prstGeom>
            <a:noFill/>
            <a:extLst>
              <a:ext uri="{909E8E84-426E-40DD-AFC4-6F175D3DCCD1}">
                <a14:hiddenFill xmlns:a14="http://schemas.microsoft.com/office/drawing/2010/main">
                  <a:solidFill>
                    <a:srgbClr val="FFFFFF"/>
                  </a:solidFill>
                </a14:hiddenFill>
              </a:ext>
            </a:extLst>
          </p:spPr>
        </p:pic>
        <p:pic>
          <p:nvPicPr>
            <p:cNvPr id="193" name="Picture 192">
              <a:extLst>
                <a:ext uri="{FF2B5EF4-FFF2-40B4-BE49-F238E27FC236}">
                  <a16:creationId xmlns:a16="http://schemas.microsoft.com/office/drawing/2014/main" id="{1D3262FA-47B6-9FED-4483-CCB851A99FAF}"/>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91946" y="4110400"/>
              <a:ext cx="785104" cy="497044"/>
            </a:xfrm>
            <a:prstGeom prst="rect">
              <a:avLst/>
            </a:prstGeom>
          </p:spPr>
        </p:pic>
        <p:pic>
          <p:nvPicPr>
            <p:cNvPr id="194" name="Picture 4" descr="Bimal Water Solutions Pvt. Ltd. | Wastewater Treatment Plant | Mineral ...">
              <a:extLst>
                <a:ext uri="{FF2B5EF4-FFF2-40B4-BE49-F238E27FC236}">
                  <a16:creationId xmlns:a16="http://schemas.microsoft.com/office/drawing/2014/main" id="{D1FA2E29-27D3-9942-8875-716FFCCC944D}"/>
                </a:ext>
              </a:extLst>
            </p:cNvPr>
            <p:cNvPicPr>
              <a:picLocks noChangeAspect="1" noChangeArrowheads="1"/>
            </p:cNvPicPr>
            <p:nvPr/>
          </p:nvPicPr>
          <p:blipFill rotWithShape="1">
            <a:blip r:embed="rId17" cstate="email">
              <a:extLst>
                <a:ext uri="{28A0092B-C50C-407E-A947-70E740481C1C}">
                  <a14:useLocalDpi xmlns:a14="http://schemas.microsoft.com/office/drawing/2010/main"/>
                </a:ext>
              </a:extLst>
            </a:blip>
            <a:srcRect/>
            <a:stretch>
              <a:fillRect/>
            </a:stretch>
          </p:blipFill>
          <p:spPr bwMode="auto">
            <a:xfrm>
              <a:off x="5766242" y="5473461"/>
              <a:ext cx="636512" cy="56393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3" name="Group 202">
            <a:extLst>
              <a:ext uri="{FF2B5EF4-FFF2-40B4-BE49-F238E27FC236}">
                <a16:creationId xmlns:a16="http://schemas.microsoft.com/office/drawing/2014/main" id="{191F0E6B-9081-0A41-B379-717C8A70EA03}"/>
              </a:ext>
            </a:extLst>
          </p:cNvPr>
          <p:cNvGrpSpPr/>
          <p:nvPr/>
        </p:nvGrpSpPr>
        <p:grpSpPr>
          <a:xfrm>
            <a:off x="7136634" y="1098168"/>
            <a:ext cx="1113506" cy="5191214"/>
            <a:chOff x="7033465" y="1106481"/>
            <a:chExt cx="1113506" cy="5191214"/>
          </a:xfrm>
        </p:grpSpPr>
        <p:grpSp>
          <p:nvGrpSpPr>
            <p:cNvPr id="204" name="Group 203">
              <a:extLst>
                <a:ext uri="{FF2B5EF4-FFF2-40B4-BE49-F238E27FC236}">
                  <a16:creationId xmlns:a16="http://schemas.microsoft.com/office/drawing/2014/main" id="{11E22985-711F-1E52-4F04-0035E6B46685}"/>
                </a:ext>
              </a:extLst>
            </p:cNvPr>
            <p:cNvGrpSpPr/>
            <p:nvPr/>
          </p:nvGrpSpPr>
          <p:grpSpPr>
            <a:xfrm>
              <a:off x="7033465" y="2468365"/>
              <a:ext cx="1113506" cy="1125167"/>
              <a:chOff x="1154093" y="1425931"/>
              <a:chExt cx="2029867" cy="2051124"/>
            </a:xfrm>
          </p:grpSpPr>
          <p:sp>
            <p:nvSpPr>
              <p:cNvPr id="218" name="Rectangle: Rounded Corners 37">
                <a:extLst>
                  <a:ext uri="{FF2B5EF4-FFF2-40B4-BE49-F238E27FC236}">
                    <a16:creationId xmlns:a16="http://schemas.microsoft.com/office/drawing/2014/main" id="{19806BCB-1AF5-BE75-907C-C78D228E1589}"/>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9" name="Rectangle: Rounded Corners 38">
                <a:extLst>
                  <a:ext uri="{FF2B5EF4-FFF2-40B4-BE49-F238E27FC236}">
                    <a16:creationId xmlns:a16="http://schemas.microsoft.com/office/drawing/2014/main" id="{D3B67103-A280-A02D-2B86-BF7E18962896}"/>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05" name="Group 204">
              <a:extLst>
                <a:ext uri="{FF2B5EF4-FFF2-40B4-BE49-F238E27FC236}">
                  <a16:creationId xmlns:a16="http://schemas.microsoft.com/office/drawing/2014/main" id="{EDCF68BD-8D20-C97E-4001-30F5D85DCB96}"/>
                </a:ext>
              </a:extLst>
            </p:cNvPr>
            <p:cNvGrpSpPr/>
            <p:nvPr/>
          </p:nvGrpSpPr>
          <p:grpSpPr>
            <a:xfrm>
              <a:off x="7033465" y="1106481"/>
              <a:ext cx="1113506" cy="1125167"/>
              <a:chOff x="1154093" y="1425931"/>
              <a:chExt cx="2029867" cy="2051124"/>
            </a:xfrm>
          </p:grpSpPr>
          <p:sp>
            <p:nvSpPr>
              <p:cNvPr id="216" name="Rectangle: Rounded Corners 15">
                <a:extLst>
                  <a:ext uri="{FF2B5EF4-FFF2-40B4-BE49-F238E27FC236}">
                    <a16:creationId xmlns:a16="http://schemas.microsoft.com/office/drawing/2014/main" id="{E85DD1C7-44A1-0F87-8EC7-723E9FC4A8DD}"/>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7" name="Rectangle: Rounded Corners 16">
                <a:extLst>
                  <a:ext uri="{FF2B5EF4-FFF2-40B4-BE49-F238E27FC236}">
                    <a16:creationId xmlns:a16="http://schemas.microsoft.com/office/drawing/2014/main" id="{A6562C33-4DD9-2C0D-64AC-806E315AC3BF}"/>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06" name="Group 205">
              <a:extLst>
                <a:ext uri="{FF2B5EF4-FFF2-40B4-BE49-F238E27FC236}">
                  <a16:creationId xmlns:a16="http://schemas.microsoft.com/office/drawing/2014/main" id="{564A1A29-DEB8-2ADB-D116-B405EC35B766}"/>
                </a:ext>
              </a:extLst>
            </p:cNvPr>
            <p:cNvGrpSpPr/>
            <p:nvPr/>
          </p:nvGrpSpPr>
          <p:grpSpPr>
            <a:xfrm>
              <a:off x="7033465" y="3806552"/>
              <a:ext cx="1113506" cy="1125167"/>
              <a:chOff x="1154093" y="1425931"/>
              <a:chExt cx="2029867" cy="2051124"/>
            </a:xfrm>
          </p:grpSpPr>
          <p:sp>
            <p:nvSpPr>
              <p:cNvPr id="214" name="Rectangle: Rounded Corners 59">
                <a:extLst>
                  <a:ext uri="{FF2B5EF4-FFF2-40B4-BE49-F238E27FC236}">
                    <a16:creationId xmlns:a16="http://schemas.microsoft.com/office/drawing/2014/main" id="{358833C8-AE96-DD14-7EEB-98245CB8AD78}"/>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5" name="Rectangle: Rounded Corners 60">
                <a:extLst>
                  <a:ext uri="{FF2B5EF4-FFF2-40B4-BE49-F238E27FC236}">
                    <a16:creationId xmlns:a16="http://schemas.microsoft.com/office/drawing/2014/main" id="{A19FFEFF-6299-3A56-5AA6-6FDD6CA99DBD}"/>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07" name="Group 206">
              <a:extLst>
                <a:ext uri="{FF2B5EF4-FFF2-40B4-BE49-F238E27FC236}">
                  <a16:creationId xmlns:a16="http://schemas.microsoft.com/office/drawing/2014/main" id="{9FEFA325-8997-CEDC-A5BE-9F8D16C8FEA8}"/>
                </a:ext>
              </a:extLst>
            </p:cNvPr>
            <p:cNvGrpSpPr/>
            <p:nvPr/>
          </p:nvGrpSpPr>
          <p:grpSpPr>
            <a:xfrm>
              <a:off x="7033465" y="5172528"/>
              <a:ext cx="1113506" cy="1125167"/>
              <a:chOff x="1154093" y="1425931"/>
              <a:chExt cx="2029867" cy="2051124"/>
            </a:xfrm>
          </p:grpSpPr>
          <p:sp>
            <p:nvSpPr>
              <p:cNvPr id="212" name="Rectangle: Rounded Corners 81">
                <a:extLst>
                  <a:ext uri="{FF2B5EF4-FFF2-40B4-BE49-F238E27FC236}">
                    <a16:creationId xmlns:a16="http://schemas.microsoft.com/office/drawing/2014/main" id="{0BDED6CC-3265-50F7-CC10-DA17C8A1B947}"/>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3" name="Rectangle: Rounded Corners 82">
                <a:extLst>
                  <a:ext uri="{FF2B5EF4-FFF2-40B4-BE49-F238E27FC236}">
                    <a16:creationId xmlns:a16="http://schemas.microsoft.com/office/drawing/2014/main" id="{EA4F1DA3-9D89-9334-7866-AB67C954D452}"/>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08" name="Picture 207">
              <a:extLst>
                <a:ext uri="{FF2B5EF4-FFF2-40B4-BE49-F238E27FC236}">
                  <a16:creationId xmlns:a16="http://schemas.microsoft.com/office/drawing/2014/main" id="{E8714F15-1A96-0735-D6AA-2BBB1EC34725}"/>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153193" y="2866203"/>
              <a:ext cx="947366" cy="440964"/>
            </a:xfrm>
            <a:prstGeom prst="rect">
              <a:avLst/>
            </a:prstGeom>
          </p:spPr>
        </p:pic>
        <p:pic>
          <p:nvPicPr>
            <p:cNvPr id="209" name="Picture 208">
              <a:extLst>
                <a:ext uri="{FF2B5EF4-FFF2-40B4-BE49-F238E27FC236}">
                  <a16:creationId xmlns:a16="http://schemas.microsoft.com/office/drawing/2014/main" id="{80C8CCFB-E9A1-FC66-C94F-4C159BA3D9D5}"/>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406299" y="4119833"/>
              <a:ext cx="435873" cy="497094"/>
            </a:xfrm>
            <a:prstGeom prst="rect">
              <a:avLst/>
            </a:prstGeom>
          </p:spPr>
        </p:pic>
        <p:pic>
          <p:nvPicPr>
            <p:cNvPr id="210" name="Picture 209">
              <a:extLst>
                <a:ext uri="{FF2B5EF4-FFF2-40B4-BE49-F238E27FC236}">
                  <a16:creationId xmlns:a16="http://schemas.microsoft.com/office/drawing/2014/main" id="{5D6C29A9-3386-B4A5-42EE-A231C397F645}"/>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7218791" y="1391818"/>
              <a:ext cx="793409" cy="590633"/>
            </a:xfrm>
            <a:prstGeom prst="rect">
              <a:avLst/>
            </a:prstGeom>
          </p:spPr>
        </p:pic>
        <p:pic>
          <p:nvPicPr>
            <p:cNvPr id="211" name="Picture 2">
              <a:extLst>
                <a:ext uri="{FF2B5EF4-FFF2-40B4-BE49-F238E27FC236}">
                  <a16:creationId xmlns:a16="http://schemas.microsoft.com/office/drawing/2014/main" id="{B0BCD477-AB91-B9C6-707B-28F82201AF28}"/>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100352" y="5651927"/>
              <a:ext cx="1000207" cy="2285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0" name="Group 219">
            <a:extLst>
              <a:ext uri="{FF2B5EF4-FFF2-40B4-BE49-F238E27FC236}">
                <a16:creationId xmlns:a16="http://schemas.microsoft.com/office/drawing/2014/main" id="{99B5F401-9FC4-E925-A62B-CF12659C1633}"/>
              </a:ext>
            </a:extLst>
          </p:cNvPr>
          <p:cNvGrpSpPr/>
          <p:nvPr/>
        </p:nvGrpSpPr>
        <p:grpSpPr>
          <a:xfrm>
            <a:off x="8761880" y="1098167"/>
            <a:ext cx="1113506" cy="5191214"/>
            <a:chOff x="8610795" y="1106480"/>
            <a:chExt cx="1113506" cy="5191214"/>
          </a:xfrm>
        </p:grpSpPr>
        <p:grpSp>
          <p:nvGrpSpPr>
            <p:cNvPr id="221" name="Group 220">
              <a:extLst>
                <a:ext uri="{FF2B5EF4-FFF2-40B4-BE49-F238E27FC236}">
                  <a16:creationId xmlns:a16="http://schemas.microsoft.com/office/drawing/2014/main" id="{05CE69DD-F71A-6D7D-E27D-C617E34B7A1F}"/>
                </a:ext>
              </a:extLst>
            </p:cNvPr>
            <p:cNvGrpSpPr/>
            <p:nvPr/>
          </p:nvGrpSpPr>
          <p:grpSpPr>
            <a:xfrm>
              <a:off x="8610795" y="2468364"/>
              <a:ext cx="1113506" cy="1125167"/>
              <a:chOff x="1154093" y="1425931"/>
              <a:chExt cx="2029867" cy="2051124"/>
            </a:xfrm>
          </p:grpSpPr>
          <p:sp>
            <p:nvSpPr>
              <p:cNvPr id="235" name="Rectangle: Rounded Corners 35">
                <a:extLst>
                  <a:ext uri="{FF2B5EF4-FFF2-40B4-BE49-F238E27FC236}">
                    <a16:creationId xmlns:a16="http://schemas.microsoft.com/office/drawing/2014/main" id="{A9379434-1193-8E77-2E60-9BD7F129592C}"/>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6" name="Rectangle: Rounded Corners 36">
                <a:extLst>
                  <a:ext uri="{FF2B5EF4-FFF2-40B4-BE49-F238E27FC236}">
                    <a16:creationId xmlns:a16="http://schemas.microsoft.com/office/drawing/2014/main" id="{CE051CE0-A7DF-AFD1-41B3-1CCEDD753DF3}"/>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22" name="Group 221">
              <a:extLst>
                <a:ext uri="{FF2B5EF4-FFF2-40B4-BE49-F238E27FC236}">
                  <a16:creationId xmlns:a16="http://schemas.microsoft.com/office/drawing/2014/main" id="{F589DE95-EE7C-EB2B-2D7E-2861A2F67C44}"/>
                </a:ext>
              </a:extLst>
            </p:cNvPr>
            <p:cNvGrpSpPr/>
            <p:nvPr/>
          </p:nvGrpSpPr>
          <p:grpSpPr>
            <a:xfrm>
              <a:off x="8610795" y="1106480"/>
              <a:ext cx="1113506" cy="1125167"/>
              <a:chOff x="1154093" y="1425931"/>
              <a:chExt cx="2029867" cy="2051124"/>
            </a:xfrm>
          </p:grpSpPr>
          <p:sp>
            <p:nvSpPr>
              <p:cNvPr id="233" name="Rectangle: Rounded Corners 13">
                <a:extLst>
                  <a:ext uri="{FF2B5EF4-FFF2-40B4-BE49-F238E27FC236}">
                    <a16:creationId xmlns:a16="http://schemas.microsoft.com/office/drawing/2014/main" id="{63CDF3EC-A61E-335D-967E-99137A9F94A2}"/>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4" name="Rectangle: Rounded Corners 14">
                <a:extLst>
                  <a:ext uri="{FF2B5EF4-FFF2-40B4-BE49-F238E27FC236}">
                    <a16:creationId xmlns:a16="http://schemas.microsoft.com/office/drawing/2014/main" id="{05F2CBA4-E2B8-4FCF-2320-45437F54EE7D}"/>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23" name="Group 222">
              <a:extLst>
                <a:ext uri="{FF2B5EF4-FFF2-40B4-BE49-F238E27FC236}">
                  <a16:creationId xmlns:a16="http://schemas.microsoft.com/office/drawing/2014/main" id="{8F94C8AB-4551-CABC-9B3B-3BB7EF319D78}"/>
                </a:ext>
              </a:extLst>
            </p:cNvPr>
            <p:cNvGrpSpPr/>
            <p:nvPr/>
          </p:nvGrpSpPr>
          <p:grpSpPr>
            <a:xfrm>
              <a:off x="8610795" y="3806551"/>
              <a:ext cx="1113506" cy="1125167"/>
              <a:chOff x="1154093" y="1425931"/>
              <a:chExt cx="2029867" cy="2051124"/>
            </a:xfrm>
          </p:grpSpPr>
          <p:sp>
            <p:nvSpPr>
              <p:cNvPr id="231" name="Rectangle: Rounded Corners 57">
                <a:extLst>
                  <a:ext uri="{FF2B5EF4-FFF2-40B4-BE49-F238E27FC236}">
                    <a16:creationId xmlns:a16="http://schemas.microsoft.com/office/drawing/2014/main" id="{C0323052-858E-9F8F-E851-602E8A2A581A}"/>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2" name="Rectangle: Rounded Corners 58">
                <a:extLst>
                  <a:ext uri="{FF2B5EF4-FFF2-40B4-BE49-F238E27FC236}">
                    <a16:creationId xmlns:a16="http://schemas.microsoft.com/office/drawing/2014/main" id="{C85CAFD0-CF51-2A44-7857-51D3D548476A}"/>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24" name="Group 223">
              <a:extLst>
                <a:ext uri="{FF2B5EF4-FFF2-40B4-BE49-F238E27FC236}">
                  <a16:creationId xmlns:a16="http://schemas.microsoft.com/office/drawing/2014/main" id="{D225EFDB-1FCE-E470-3662-33D49CC5FBFB}"/>
                </a:ext>
              </a:extLst>
            </p:cNvPr>
            <p:cNvGrpSpPr/>
            <p:nvPr/>
          </p:nvGrpSpPr>
          <p:grpSpPr>
            <a:xfrm>
              <a:off x="8610795" y="5172527"/>
              <a:ext cx="1113506" cy="1125167"/>
              <a:chOff x="1154093" y="1425931"/>
              <a:chExt cx="2029867" cy="2051124"/>
            </a:xfrm>
          </p:grpSpPr>
          <p:sp>
            <p:nvSpPr>
              <p:cNvPr id="229" name="Rectangle: Rounded Corners 79">
                <a:extLst>
                  <a:ext uri="{FF2B5EF4-FFF2-40B4-BE49-F238E27FC236}">
                    <a16:creationId xmlns:a16="http://schemas.microsoft.com/office/drawing/2014/main" id="{5394C959-DFDB-12F9-7855-B75124666433}"/>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0" name="Rectangle: Rounded Corners 80">
                <a:extLst>
                  <a:ext uri="{FF2B5EF4-FFF2-40B4-BE49-F238E27FC236}">
                    <a16:creationId xmlns:a16="http://schemas.microsoft.com/office/drawing/2014/main" id="{01186BED-BB72-9696-9A8C-4A6DCE9D21A6}"/>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25" name="Picture 22">
              <a:extLst>
                <a:ext uri="{FF2B5EF4-FFF2-40B4-BE49-F238E27FC236}">
                  <a16:creationId xmlns:a16="http://schemas.microsoft.com/office/drawing/2014/main" id="{CFDE10E3-B407-A16A-9F54-72D2C64FFB25}"/>
                </a:ext>
              </a:extLst>
            </p:cNvPr>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8894278" y="1491994"/>
              <a:ext cx="597308" cy="483912"/>
            </a:xfrm>
            <a:prstGeom prst="rect">
              <a:avLst/>
            </a:prstGeom>
            <a:noFill/>
            <a:extLst>
              <a:ext uri="{909E8E84-426E-40DD-AFC4-6F175D3DCCD1}">
                <a14:hiddenFill xmlns:a14="http://schemas.microsoft.com/office/drawing/2010/main">
                  <a:solidFill>
                    <a:srgbClr val="FFFFFF"/>
                  </a:solidFill>
                </a14:hiddenFill>
              </a:ext>
            </a:extLst>
          </p:spPr>
        </p:pic>
        <p:pic>
          <p:nvPicPr>
            <p:cNvPr id="226" name="Picture 6" descr="Logo - BSCPL Infrastructure Builders &amp; Developers - Proptiger.com">
              <a:extLst>
                <a:ext uri="{FF2B5EF4-FFF2-40B4-BE49-F238E27FC236}">
                  <a16:creationId xmlns:a16="http://schemas.microsoft.com/office/drawing/2014/main" id="{4285B1E2-9FBE-E907-9C3D-3CF2525CD3F6}"/>
                </a:ext>
              </a:extLst>
            </p:cNvPr>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8918304" y="4055093"/>
              <a:ext cx="505921" cy="552351"/>
            </a:xfrm>
            <a:prstGeom prst="rect">
              <a:avLst/>
            </a:prstGeom>
            <a:noFill/>
            <a:extLst>
              <a:ext uri="{909E8E84-426E-40DD-AFC4-6F175D3DCCD1}">
                <a14:hiddenFill xmlns:a14="http://schemas.microsoft.com/office/drawing/2010/main">
                  <a:solidFill>
                    <a:srgbClr val="FFFFFF"/>
                  </a:solidFill>
                </a14:hiddenFill>
              </a:ext>
            </a:extLst>
          </p:spPr>
        </p:pic>
        <p:pic>
          <p:nvPicPr>
            <p:cNvPr id="227" name="Picture 12" descr="Maruti Steel Fab">
              <a:extLst>
                <a:ext uri="{FF2B5EF4-FFF2-40B4-BE49-F238E27FC236}">
                  <a16:creationId xmlns:a16="http://schemas.microsoft.com/office/drawing/2014/main" id="{34CBA737-64E5-2464-7B0A-2686D44F4273}"/>
                </a:ext>
              </a:extLst>
            </p:cNvPr>
            <p:cNvPicPr>
              <a:picLocks noChangeAspect="1" noChangeArrowheads="1"/>
            </p:cNvPicPr>
            <p:nvPr/>
          </p:nvPicPr>
          <p:blipFill rotWithShape="1">
            <a:blip r:embed="rId24" cstate="screen">
              <a:extLst>
                <a:ext uri="{28A0092B-C50C-407E-A947-70E740481C1C}">
                  <a14:useLocalDpi xmlns:a14="http://schemas.microsoft.com/office/drawing/2010/main"/>
                </a:ext>
              </a:extLst>
            </a:blip>
            <a:srcRect l="-3385" t="-7545" r="-2630" b="-1877"/>
            <a:stretch>
              <a:fillRect/>
            </a:stretch>
          </p:blipFill>
          <p:spPr bwMode="auto">
            <a:xfrm>
              <a:off x="8638367" y="5391406"/>
              <a:ext cx="1074593" cy="65726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7" name="Group 236">
            <a:extLst>
              <a:ext uri="{FF2B5EF4-FFF2-40B4-BE49-F238E27FC236}">
                <a16:creationId xmlns:a16="http://schemas.microsoft.com/office/drawing/2014/main" id="{0FF6BD4D-69F2-D367-0650-94E8B68C1EAD}"/>
              </a:ext>
            </a:extLst>
          </p:cNvPr>
          <p:cNvGrpSpPr/>
          <p:nvPr/>
        </p:nvGrpSpPr>
        <p:grpSpPr>
          <a:xfrm>
            <a:off x="10433107" y="1099111"/>
            <a:ext cx="1143854" cy="5191214"/>
            <a:chOff x="10232835" y="1115737"/>
            <a:chExt cx="1143854" cy="5191214"/>
          </a:xfrm>
        </p:grpSpPr>
        <p:grpSp>
          <p:nvGrpSpPr>
            <p:cNvPr id="238" name="Group 237">
              <a:extLst>
                <a:ext uri="{FF2B5EF4-FFF2-40B4-BE49-F238E27FC236}">
                  <a16:creationId xmlns:a16="http://schemas.microsoft.com/office/drawing/2014/main" id="{F3FF3BED-9A39-409B-CE87-AA2AD2D32DA5}"/>
                </a:ext>
              </a:extLst>
            </p:cNvPr>
            <p:cNvGrpSpPr/>
            <p:nvPr/>
          </p:nvGrpSpPr>
          <p:grpSpPr>
            <a:xfrm>
              <a:off x="10232835" y="2477621"/>
              <a:ext cx="1113506" cy="1125167"/>
              <a:chOff x="1154093" y="1425931"/>
              <a:chExt cx="2029867" cy="2051124"/>
            </a:xfrm>
          </p:grpSpPr>
          <p:sp>
            <p:nvSpPr>
              <p:cNvPr id="252" name="Rectangle: Rounded Corners 33">
                <a:extLst>
                  <a:ext uri="{FF2B5EF4-FFF2-40B4-BE49-F238E27FC236}">
                    <a16:creationId xmlns:a16="http://schemas.microsoft.com/office/drawing/2014/main" id="{5FBBF07C-D85A-C519-0690-48F08B02D821}"/>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3" name="Rectangle: Rounded Corners 34">
                <a:extLst>
                  <a:ext uri="{FF2B5EF4-FFF2-40B4-BE49-F238E27FC236}">
                    <a16:creationId xmlns:a16="http://schemas.microsoft.com/office/drawing/2014/main" id="{CC829B74-F6E6-EE06-6949-DAC27DEF487B}"/>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39" name="Group 238">
              <a:extLst>
                <a:ext uri="{FF2B5EF4-FFF2-40B4-BE49-F238E27FC236}">
                  <a16:creationId xmlns:a16="http://schemas.microsoft.com/office/drawing/2014/main" id="{DCB14D7A-669C-6113-9E85-AF96F34F6F02}"/>
                </a:ext>
              </a:extLst>
            </p:cNvPr>
            <p:cNvGrpSpPr/>
            <p:nvPr/>
          </p:nvGrpSpPr>
          <p:grpSpPr>
            <a:xfrm>
              <a:off x="10232835" y="1115737"/>
              <a:ext cx="1113506" cy="1125167"/>
              <a:chOff x="1154093" y="1425931"/>
              <a:chExt cx="2029867" cy="2051124"/>
            </a:xfrm>
          </p:grpSpPr>
          <p:sp>
            <p:nvSpPr>
              <p:cNvPr id="250" name="Rectangle: Rounded Corners 11">
                <a:extLst>
                  <a:ext uri="{FF2B5EF4-FFF2-40B4-BE49-F238E27FC236}">
                    <a16:creationId xmlns:a16="http://schemas.microsoft.com/office/drawing/2014/main" id="{1173ECA0-E4CF-8E36-D124-9566BDD72811}"/>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1" name="Rectangle: Rounded Corners 12">
                <a:extLst>
                  <a:ext uri="{FF2B5EF4-FFF2-40B4-BE49-F238E27FC236}">
                    <a16:creationId xmlns:a16="http://schemas.microsoft.com/office/drawing/2014/main" id="{A37DB75E-E2A2-02CB-62C9-43B37AEF29ED}"/>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40" name="Group 239">
              <a:extLst>
                <a:ext uri="{FF2B5EF4-FFF2-40B4-BE49-F238E27FC236}">
                  <a16:creationId xmlns:a16="http://schemas.microsoft.com/office/drawing/2014/main" id="{2FDC720C-3CCC-596C-4B50-FF6D58FFE02C}"/>
                </a:ext>
              </a:extLst>
            </p:cNvPr>
            <p:cNvGrpSpPr/>
            <p:nvPr/>
          </p:nvGrpSpPr>
          <p:grpSpPr>
            <a:xfrm>
              <a:off x="10232835" y="3815808"/>
              <a:ext cx="1113506" cy="1125167"/>
              <a:chOff x="1154093" y="1425931"/>
              <a:chExt cx="2029867" cy="2051124"/>
            </a:xfrm>
          </p:grpSpPr>
          <p:sp>
            <p:nvSpPr>
              <p:cNvPr id="248" name="Rectangle: Rounded Corners 55">
                <a:extLst>
                  <a:ext uri="{FF2B5EF4-FFF2-40B4-BE49-F238E27FC236}">
                    <a16:creationId xmlns:a16="http://schemas.microsoft.com/office/drawing/2014/main" id="{043F43B8-1640-3D97-4913-CD9C5C89B496}"/>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9" name="Rectangle: Rounded Corners 56">
                <a:extLst>
                  <a:ext uri="{FF2B5EF4-FFF2-40B4-BE49-F238E27FC236}">
                    <a16:creationId xmlns:a16="http://schemas.microsoft.com/office/drawing/2014/main" id="{26BBE285-99E5-3643-1B41-202175C8B4E3}"/>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41" name="Group 240">
              <a:extLst>
                <a:ext uri="{FF2B5EF4-FFF2-40B4-BE49-F238E27FC236}">
                  <a16:creationId xmlns:a16="http://schemas.microsoft.com/office/drawing/2014/main" id="{22C598FC-5FAE-DA00-615F-D006772FCDB0}"/>
                </a:ext>
              </a:extLst>
            </p:cNvPr>
            <p:cNvGrpSpPr/>
            <p:nvPr/>
          </p:nvGrpSpPr>
          <p:grpSpPr>
            <a:xfrm>
              <a:off x="10232835" y="5181784"/>
              <a:ext cx="1113506" cy="1125167"/>
              <a:chOff x="1154093" y="1425931"/>
              <a:chExt cx="2029867" cy="2051124"/>
            </a:xfrm>
          </p:grpSpPr>
          <p:sp>
            <p:nvSpPr>
              <p:cNvPr id="246" name="Rectangle: Rounded Corners 77">
                <a:extLst>
                  <a:ext uri="{FF2B5EF4-FFF2-40B4-BE49-F238E27FC236}">
                    <a16:creationId xmlns:a16="http://schemas.microsoft.com/office/drawing/2014/main" id="{C6C3DEA2-F1EE-F040-8C39-5D682A87B404}"/>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7" name="Rectangle: Rounded Corners 78">
                <a:extLst>
                  <a:ext uri="{FF2B5EF4-FFF2-40B4-BE49-F238E27FC236}">
                    <a16:creationId xmlns:a16="http://schemas.microsoft.com/office/drawing/2014/main" id="{B47111D6-30F0-67AD-43C4-DB76738CB6B7}"/>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42" name="Picture 42" descr="NKC Projects Pvt. Ltd. Email Format | nkcproject.com Emails">
              <a:extLst>
                <a:ext uri="{FF2B5EF4-FFF2-40B4-BE49-F238E27FC236}">
                  <a16:creationId xmlns:a16="http://schemas.microsoft.com/office/drawing/2014/main" id="{A61D6B95-11F6-CC26-DEFF-790CF0A31242}"/>
                </a:ext>
              </a:extLst>
            </p:cNvPr>
            <p:cNvPicPr>
              <a:picLocks noChangeAspect="1" noChangeArrowheads="1"/>
            </p:cNvPicPr>
            <p:nvPr/>
          </p:nvPicPr>
          <p:blipFill rotWithShape="1">
            <a:blip r:embed="rId25" cstate="email">
              <a:extLst>
                <a:ext uri="{28A0092B-C50C-407E-A947-70E740481C1C}">
                  <a14:useLocalDpi xmlns:a14="http://schemas.microsoft.com/office/drawing/2010/main"/>
                </a:ext>
              </a:extLst>
            </a:blip>
            <a:srcRect/>
            <a:stretch>
              <a:fillRect/>
            </a:stretch>
          </p:blipFill>
          <p:spPr bwMode="auto">
            <a:xfrm>
              <a:off x="10500357" y="1469125"/>
              <a:ext cx="662508" cy="467103"/>
            </a:xfrm>
            <a:prstGeom prst="rect">
              <a:avLst/>
            </a:prstGeom>
            <a:noFill/>
            <a:extLst>
              <a:ext uri="{909E8E84-426E-40DD-AFC4-6F175D3DCCD1}">
                <a14:hiddenFill xmlns:a14="http://schemas.microsoft.com/office/drawing/2010/main">
                  <a:solidFill>
                    <a:srgbClr val="FFFFFF"/>
                  </a:solidFill>
                </a14:hiddenFill>
              </a:ext>
            </a:extLst>
          </p:spPr>
        </p:pic>
        <p:pic>
          <p:nvPicPr>
            <p:cNvPr id="243" name="Picture 16" descr="Connect With Re Sustainability For Sustainable Solutions Tailored To ...">
              <a:extLst>
                <a:ext uri="{FF2B5EF4-FFF2-40B4-BE49-F238E27FC236}">
                  <a16:creationId xmlns:a16="http://schemas.microsoft.com/office/drawing/2014/main" id="{12C9888E-9E4C-18EF-B261-C66D8147B88F}"/>
                </a:ext>
              </a:extLst>
            </p:cNvPr>
            <p:cNvPicPr>
              <a:picLocks noChangeAspect="1"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10313282" y="2862895"/>
              <a:ext cx="950339" cy="499221"/>
            </a:xfrm>
            <a:prstGeom prst="rect">
              <a:avLst/>
            </a:prstGeom>
            <a:noFill/>
            <a:extLst>
              <a:ext uri="{909E8E84-426E-40DD-AFC4-6F175D3DCCD1}">
                <a14:hiddenFill xmlns:a14="http://schemas.microsoft.com/office/drawing/2010/main">
                  <a:solidFill>
                    <a:srgbClr val="FFFFFF"/>
                  </a:solidFill>
                </a14:hiddenFill>
              </a:ext>
            </a:extLst>
          </p:spPr>
        </p:pic>
        <p:pic>
          <p:nvPicPr>
            <p:cNvPr id="244" name="Picture 243">
              <a:extLst>
                <a:ext uri="{FF2B5EF4-FFF2-40B4-BE49-F238E27FC236}">
                  <a16:creationId xmlns:a16="http://schemas.microsoft.com/office/drawing/2014/main" id="{F20C5DA1-4C84-50C8-A89D-114A50AE00F8}"/>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10612335" y="4076035"/>
              <a:ext cx="438551" cy="497094"/>
            </a:xfrm>
            <a:prstGeom prst="rect">
              <a:avLst/>
            </a:prstGeom>
          </p:spPr>
        </p:pic>
        <p:pic>
          <p:nvPicPr>
            <p:cNvPr id="245" name="Picture 14" descr="Shri S. M. Autade Private Limited. – Autade Group">
              <a:extLst>
                <a:ext uri="{FF2B5EF4-FFF2-40B4-BE49-F238E27FC236}">
                  <a16:creationId xmlns:a16="http://schemas.microsoft.com/office/drawing/2014/main" id="{E1D9C5E4-E422-25FF-487D-C62B446A43AD}"/>
                </a:ext>
              </a:extLst>
            </p:cNvPr>
            <p:cNvPicPr>
              <a:picLocks noChangeAspect="1" noChangeArrowheads="1"/>
            </p:cNvPicPr>
            <p:nvPr/>
          </p:nvPicPr>
          <p:blipFill rotWithShape="1">
            <a:blip r:embed="rId28" cstate="screen">
              <a:extLst>
                <a:ext uri="{28A0092B-C50C-407E-A947-70E740481C1C}">
                  <a14:useLocalDpi xmlns:a14="http://schemas.microsoft.com/office/drawing/2010/main"/>
                </a:ext>
              </a:extLst>
            </a:blip>
            <a:srcRect l="5782" t="8057" r="-5782" b="-22293"/>
            <a:stretch>
              <a:fillRect/>
            </a:stretch>
          </p:blipFill>
          <p:spPr bwMode="auto">
            <a:xfrm>
              <a:off x="10336172" y="5596477"/>
              <a:ext cx="1040517" cy="424518"/>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Picture 5"/>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8804689" y="2511547"/>
            <a:ext cx="1063192" cy="1063192"/>
          </a:xfrm>
          <a:prstGeom prst="rect">
            <a:avLst/>
          </a:prstGeom>
        </p:spPr>
      </p:pic>
    </p:spTree>
    <p:extLst>
      <p:ext uri="{BB962C8B-B14F-4D97-AF65-F5344CB8AC3E}">
        <p14:creationId xmlns:p14="http://schemas.microsoft.com/office/powerpoint/2010/main" val="1983739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28  </a:t>
            </a:r>
          </a:p>
        </p:txBody>
      </p:sp>
      <p:sp>
        <p:nvSpPr>
          <p:cNvPr id="155" name="TextBox 43">
            <a:extLst>
              <a:ext uri="{FF2B5EF4-FFF2-40B4-BE49-F238E27FC236}">
                <a16:creationId xmlns:a16="http://schemas.microsoft.com/office/drawing/2014/main" id="{159BCE62-3794-0AF6-43F0-AD0966B4AE89}"/>
              </a:ext>
            </a:extLst>
          </p:cNvPr>
          <p:cNvSpPr txBox="1"/>
          <p:nvPr/>
        </p:nvSpPr>
        <p:spPr>
          <a:xfrm>
            <a:off x="3686810" y="195516"/>
            <a:ext cx="4818380" cy="523240"/>
          </a:xfrm>
          <a:prstGeom prst="rect">
            <a:avLst/>
          </a:prstGeom>
          <a:solidFill>
            <a:schemeClr val="bg1"/>
          </a:solidFill>
        </p:spPr>
        <p:txBody>
          <a:bodyPr wrap="square" rtlCol="0">
            <a:spAutoFit/>
          </a:bodyPr>
          <a:lstStyle/>
          <a:p>
            <a:pPr algn="ctr"/>
            <a:r>
              <a:rPr lang="en-IN" sz="2800" b="1" dirty="0">
                <a:latin typeface="Cambria" panose="02040503050406030204" pitchFamily="18" charset="0"/>
                <a:ea typeface="Cambria" panose="02040503050406030204" pitchFamily="18" charset="0"/>
              </a:rPr>
              <a:t>Private Sector </a:t>
            </a:r>
            <a:r>
              <a:rPr lang="en-IN" sz="2800" b="1" dirty="0">
                <a:solidFill>
                  <a:srgbClr val="00843B"/>
                </a:solidFill>
                <a:latin typeface="Cambria" panose="02040503050406030204" pitchFamily="18" charset="0"/>
                <a:ea typeface="Cambria" panose="02040503050406030204" pitchFamily="18" charset="0"/>
              </a:rPr>
              <a:t>Clientele </a:t>
            </a:r>
          </a:p>
        </p:txBody>
      </p:sp>
      <p:grpSp>
        <p:nvGrpSpPr>
          <p:cNvPr id="312" name="Group 311">
            <a:extLst>
              <a:ext uri="{FF2B5EF4-FFF2-40B4-BE49-F238E27FC236}">
                <a16:creationId xmlns:a16="http://schemas.microsoft.com/office/drawing/2014/main" id="{7D374721-4106-A387-C6F7-C5B13BAB5FFE}"/>
              </a:ext>
            </a:extLst>
          </p:cNvPr>
          <p:cNvGrpSpPr/>
          <p:nvPr/>
        </p:nvGrpSpPr>
        <p:grpSpPr>
          <a:xfrm>
            <a:off x="576002" y="1095317"/>
            <a:ext cx="1113506" cy="5191214"/>
            <a:chOff x="845659" y="1078691"/>
            <a:chExt cx="1113506" cy="5191214"/>
          </a:xfrm>
        </p:grpSpPr>
        <p:grpSp>
          <p:nvGrpSpPr>
            <p:cNvPr id="313" name="Group 312">
              <a:extLst>
                <a:ext uri="{FF2B5EF4-FFF2-40B4-BE49-F238E27FC236}">
                  <a16:creationId xmlns:a16="http://schemas.microsoft.com/office/drawing/2014/main" id="{E8E10560-15D9-52BB-7803-7C4B0ED592F8}"/>
                </a:ext>
              </a:extLst>
            </p:cNvPr>
            <p:cNvGrpSpPr/>
            <p:nvPr/>
          </p:nvGrpSpPr>
          <p:grpSpPr>
            <a:xfrm>
              <a:off x="845659" y="2440575"/>
              <a:ext cx="1113506" cy="1125167"/>
              <a:chOff x="1154093" y="1425931"/>
              <a:chExt cx="2029867" cy="2051124"/>
            </a:xfrm>
          </p:grpSpPr>
          <p:sp>
            <p:nvSpPr>
              <p:cNvPr id="327" name="Rectangle: Rounded Corners 92">
                <a:extLst>
                  <a:ext uri="{FF2B5EF4-FFF2-40B4-BE49-F238E27FC236}">
                    <a16:creationId xmlns:a16="http://schemas.microsoft.com/office/drawing/2014/main" id="{BE5FE501-D096-49CC-B84D-EF170C23FA95}"/>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8" name="Rectangle: Rounded Corners 93">
                <a:extLst>
                  <a:ext uri="{FF2B5EF4-FFF2-40B4-BE49-F238E27FC236}">
                    <a16:creationId xmlns:a16="http://schemas.microsoft.com/office/drawing/2014/main" id="{85442684-0333-0E15-87FC-05BDDAAFBC30}"/>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14" name="Group 313">
              <a:extLst>
                <a:ext uri="{FF2B5EF4-FFF2-40B4-BE49-F238E27FC236}">
                  <a16:creationId xmlns:a16="http://schemas.microsoft.com/office/drawing/2014/main" id="{AEF9CE49-42FD-1327-0BD3-43135D29C4B9}"/>
                </a:ext>
              </a:extLst>
            </p:cNvPr>
            <p:cNvGrpSpPr/>
            <p:nvPr/>
          </p:nvGrpSpPr>
          <p:grpSpPr>
            <a:xfrm>
              <a:off x="845659" y="1078691"/>
              <a:ext cx="1113506" cy="1125167"/>
              <a:chOff x="1154093" y="1425931"/>
              <a:chExt cx="2029867" cy="2051124"/>
            </a:xfrm>
          </p:grpSpPr>
          <p:sp>
            <p:nvSpPr>
              <p:cNvPr id="325" name="Rectangle: Rounded Corners 113">
                <a:extLst>
                  <a:ext uri="{FF2B5EF4-FFF2-40B4-BE49-F238E27FC236}">
                    <a16:creationId xmlns:a16="http://schemas.microsoft.com/office/drawing/2014/main" id="{CE18C52C-7E83-AD9B-92F3-0D46013150DD}"/>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6" name="Rectangle: Rounded Corners 114">
                <a:extLst>
                  <a:ext uri="{FF2B5EF4-FFF2-40B4-BE49-F238E27FC236}">
                    <a16:creationId xmlns:a16="http://schemas.microsoft.com/office/drawing/2014/main" id="{42B02AA9-1B82-8A6B-4099-DF9016736099}"/>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15" name="Group 314">
              <a:extLst>
                <a:ext uri="{FF2B5EF4-FFF2-40B4-BE49-F238E27FC236}">
                  <a16:creationId xmlns:a16="http://schemas.microsoft.com/office/drawing/2014/main" id="{611F6CAF-2F2E-075C-CCC0-D67C60F4526E}"/>
                </a:ext>
              </a:extLst>
            </p:cNvPr>
            <p:cNvGrpSpPr/>
            <p:nvPr/>
          </p:nvGrpSpPr>
          <p:grpSpPr>
            <a:xfrm>
              <a:off x="845659" y="3778762"/>
              <a:ext cx="1113506" cy="1125167"/>
              <a:chOff x="1154093" y="1425931"/>
              <a:chExt cx="2029867" cy="2051124"/>
            </a:xfrm>
          </p:grpSpPr>
          <p:sp>
            <p:nvSpPr>
              <p:cNvPr id="323" name="Rectangle: Rounded Corners 4111">
                <a:extLst>
                  <a:ext uri="{FF2B5EF4-FFF2-40B4-BE49-F238E27FC236}">
                    <a16:creationId xmlns:a16="http://schemas.microsoft.com/office/drawing/2014/main" id="{B7D984C1-2FB4-52F1-C9C7-0BEC9A7CD88C}"/>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4" name="Rectangle: Rounded Corners 4112">
                <a:extLst>
                  <a:ext uri="{FF2B5EF4-FFF2-40B4-BE49-F238E27FC236}">
                    <a16:creationId xmlns:a16="http://schemas.microsoft.com/office/drawing/2014/main" id="{3A7FC68D-21B5-455B-531E-1A554830A218}"/>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16" name="Group 315">
              <a:extLst>
                <a:ext uri="{FF2B5EF4-FFF2-40B4-BE49-F238E27FC236}">
                  <a16:creationId xmlns:a16="http://schemas.microsoft.com/office/drawing/2014/main" id="{7BEFE733-469C-0179-B54F-44BA77D3DDB0}"/>
                </a:ext>
              </a:extLst>
            </p:cNvPr>
            <p:cNvGrpSpPr/>
            <p:nvPr/>
          </p:nvGrpSpPr>
          <p:grpSpPr>
            <a:xfrm>
              <a:off x="845659" y="5144738"/>
              <a:ext cx="1113506" cy="1125167"/>
              <a:chOff x="1154093" y="1425931"/>
              <a:chExt cx="2029867" cy="2051124"/>
            </a:xfrm>
          </p:grpSpPr>
          <p:sp>
            <p:nvSpPr>
              <p:cNvPr id="321" name="Rectangle: Rounded Corners 4132">
                <a:extLst>
                  <a:ext uri="{FF2B5EF4-FFF2-40B4-BE49-F238E27FC236}">
                    <a16:creationId xmlns:a16="http://schemas.microsoft.com/office/drawing/2014/main" id="{F6F9264D-115E-5A9E-7C99-95DF2C08B8D2}"/>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2" name="Rectangle: Rounded Corners 4133">
                <a:extLst>
                  <a:ext uri="{FF2B5EF4-FFF2-40B4-BE49-F238E27FC236}">
                    <a16:creationId xmlns:a16="http://schemas.microsoft.com/office/drawing/2014/main" id="{6AF35402-2D48-788D-2972-79F984030789}"/>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317" name="Picture 316">
              <a:extLst>
                <a:ext uri="{FF2B5EF4-FFF2-40B4-BE49-F238E27FC236}">
                  <a16:creationId xmlns:a16="http://schemas.microsoft.com/office/drawing/2014/main" id="{2F25BA45-E753-B46B-9A42-EC93E3B037C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0544" y="2831861"/>
              <a:ext cx="949915" cy="362296"/>
            </a:xfrm>
            <a:prstGeom prst="rect">
              <a:avLst/>
            </a:prstGeom>
          </p:spPr>
        </p:pic>
        <p:pic>
          <p:nvPicPr>
            <p:cNvPr id="318" name="Picture 26">
              <a:extLst>
                <a:ext uri="{FF2B5EF4-FFF2-40B4-BE49-F238E27FC236}">
                  <a16:creationId xmlns:a16="http://schemas.microsoft.com/office/drawing/2014/main" id="{1AF562BC-80AC-76E4-6C46-63A316E4EEC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97764" y="4163673"/>
              <a:ext cx="759524" cy="341937"/>
            </a:xfrm>
            <a:prstGeom prst="rect">
              <a:avLst/>
            </a:prstGeom>
            <a:noFill/>
            <a:extLst>
              <a:ext uri="{909E8E84-426E-40DD-AFC4-6F175D3DCCD1}">
                <a14:hiddenFill xmlns:a14="http://schemas.microsoft.com/office/drawing/2010/main">
                  <a:solidFill>
                    <a:srgbClr val="FFFFFF"/>
                  </a:solidFill>
                </a14:hiddenFill>
              </a:ext>
            </a:extLst>
          </p:spPr>
        </p:pic>
        <p:pic>
          <p:nvPicPr>
            <p:cNvPr id="319" name="Picture 4" descr="SPL Infrastructure">
              <a:extLst>
                <a:ext uri="{FF2B5EF4-FFF2-40B4-BE49-F238E27FC236}">
                  <a16:creationId xmlns:a16="http://schemas.microsoft.com/office/drawing/2014/main" id="{BF4B87C5-F9D6-5E4D-D7A0-335FAA7E4DB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33425" y="1432457"/>
              <a:ext cx="872171" cy="446917"/>
            </a:xfrm>
            <a:prstGeom prst="rect">
              <a:avLst/>
            </a:prstGeom>
            <a:noFill/>
            <a:extLst>
              <a:ext uri="{909E8E84-426E-40DD-AFC4-6F175D3DCCD1}">
                <a14:hiddenFill xmlns:a14="http://schemas.microsoft.com/office/drawing/2010/main">
                  <a:solidFill>
                    <a:srgbClr val="FFFFFF"/>
                  </a:solidFill>
                </a14:hiddenFill>
              </a:ext>
            </a:extLst>
          </p:spPr>
        </p:pic>
        <p:pic>
          <p:nvPicPr>
            <p:cNvPr id="320" name="Picture 319">
              <a:extLst>
                <a:ext uri="{FF2B5EF4-FFF2-40B4-BE49-F238E27FC236}">
                  <a16:creationId xmlns:a16="http://schemas.microsoft.com/office/drawing/2014/main" id="{2D1F80B4-59CD-4C17-48B9-CCFBBE94E89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128019" y="5362944"/>
              <a:ext cx="627036" cy="699313"/>
            </a:xfrm>
            <a:prstGeom prst="rect">
              <a:avLst/>
            </a:prstGeom>
          </p:spPr>
        </p:pic>
      </p:grpSp>
      <p:grpSp>
        <p:nvGrpSpPr>
          <p:cNvPr id="329" name="Group 328">
            <a:extLst>
              <a:ext uri="{FF2B5EF4-FFF2-40B4-BE49-F238E27FC236}">
                <a16:creationId xmlns:a16="http://schemas.microsoft.com/office/drawing/2014/main" id="{1B0E489D-6196-6584-EEA4-0ACA7A53DFF6}"/>
              </a:ext>
            </a:extLst>
          </p:cNvPr>
          <p:cNvGrpSpPr/>
          <p:nvPr/>
        </p:nvGrpSpPr>
        <p:grpSpPr>
          <a:xfrm>
            <a:off x="2188523" y="1095317"/>
            <a:ext cx="1113506" cy="5191214"/>
            <a:chOff x="2433842" y="1115737"/>
            <a:chExt cx="1113506" cy="5191214"/>
          </a:xfrm>
        </p:grpSpPr>
        <p:grpSp>
          <p:nvGrpSpPr>
            <p:cNvPr id="330" name="Group 329">
              <a:extLst>
                <a:ext uri="{FF2B5EF4-FFF2-40B4-BE49-F238E27FC236}">
                  <a16:creationId xmlns:a16="http://schemas.microsoft.com/office/drawing/2014/main" id="{4D2E7B79-9E41-2D6C-D8EC-148068581837}"/>
                </a:ext>
              </a:extLst>
            </p:cNvPr>
            <p:cNvGrpSpPr/>
            <p:nvPr/>
          </p:nvGrpSpPr>
          <p:grpSpPr>
            <a:xfrm>
              <a:off x="2433842" y="2477621"/>
              <a:ext cx="1113506" cy="1125167"/>
              <a:chOff x="1154093" y="1425931"/>
              <a:chExt cx="2029867" cy="2051124"/>
            </a:xfrm>
          </p:grpSpPr>
          <p:sp>
            <p:nvSpPr>
              <p:cNvPr id="346" name="Rectangle: Rounded Corners 95">
                <a:extLst>
                  <a:ext uri="{FF2B5EF4-FFF2-40B4-BE49-F238E27FC236}">
                    <a16:creationId xmlns:a16="http://schemas.microsoft.com/office/drawing/2014/main" id="{8DA8C3DB-B46D-721B-1700-035036CDD746}"/>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7" name="Rectangle: Rounded Corners 96">
                <a:extLst>
                  <a:ext uri="{FF2B5EF4-FFF2-40B4-BE49-F238E27FC236}">
                    <a16:creationId xmlns:a16="http://schemas.microsoft.com/office/drawing/2014/main" id="{9E5CAE01-1021-4E4E-9E06-1610806155FB}"/>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31" name="Group 330">
              <a:extLst>
                <a:ext uri="{FF2B5EF4-FFF2-40B4-BE49-F238E27FC236}">
                  <a16:creationId xmlns:a16="http://schemas.microsoft.com/office/drawing/2014/main" id="{3AA0E194-3936-3807-0254-F33111693A1E}"/>
                </a:ext>
              </a:extLst>
            </p:cNvPr>
            <p:cNvGrpSpPr/>
            <p:nvPr/>
          </p:nvGrpSpPr>
          <p:grpSpPr>
            <a:xfrm>
              <a:off x="2433842" y="1115737"/>
              <a:ext cx="1113506" cy="1125167"/>
              <a:chOff x="1154093" y="1425931"/>
              <a:chExt cx="2029867" cy="2051124"/>
            </a:xfrm>
          </p:grpSpPr>
          <p:sp>
            <p:nvSpPr>
              <p:cNvPr id="344" name="Rectangle: Rounded Corners 116">
                <a:extLst>
                  <a:ext uri="{FF2B5EF4-FFF2-40B4-BE49-F238E27FC236}">
                    <a16:creationId xmlns:a16="http://schemas.microsoft.com/office/drawing/2014/main" id="{3DB5F2BB-8CDE-DBEF-F891-1B45434484E7}"/>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5" name="Rectangle: Rounded Corners 117">
                <a:extLst>
                  <a:ext uri="{FF2B5EF4-FFF2-40B4-BE49-F238E27FC236}">
                    <a16:creationId xmlns:a16="http://schemas.microsoft.com/office/drawing/2014/main" id="{9B2C7DFD-B471-D9E6-2A05-B0B77C514765}"/>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32" name="Group 331">
              <a:extLst>
                <a:ext uri="{FF2B5EF4-FFF2-40B4-BE49-F238E27FC236}">
                  <a16:creationId xmlns:a16="http://schemas.microsoft.com/office/drawing/2014/main" id="{610D8E10-9F52-D3FD-7DE4-B1D0CA1FB927}"/>
                </a:ext>
              </a:extLst>
            </p:cNvPr>
            <p:cNvGrpSpPr/>
            <p:nvPr/>
          </p:nvGrpSpPr>
          <p:grpSpPr>
            <a:xfrm>
              <a:off x="2433842" y="3815808"/>
              <a:ext cx="1113506" cy="1125167"/>
              <a:chOff x="1154093" y="1425931"/>
              <a:chExt cx="2029867" cy="2051124"/>
            </a:xfrm>
          </p:grpSpPr>
          <p:sp>
            <p:nvSpPr>
              <p:cNvPr id="342" name="Rectangle: Rounded Corners 4114">
                <a:extLst>
                  <a:ext uri="{FF2B5EF4-FFF2-40B4-BE49-F238E27FC236}">
                    <a16:creationId xmlns:a16="http://schemas.microsoft.com/office/drawing/2014/main" id="{F236AEC4-D39A-D3FF-535A-42AFF4755EB7}"/>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3" name="Rectangle: Rounded Corners 4115">
                <a:extLst>
                  <a:ext uri="{FF2B5EF4-FFF2-40B4-BE49-F238E27FC236}">
                    <a16:creationId xmlns:a16="http://schemas.microsoft.com/office/drawing/2014/main" id="{000AFBC0-2202-E4A2-8812-54EB0E1D1AF5}"/>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33" name="Group 332">
              <a:extLst>
                <a:ext uri="{FF2B5EF4-FFF2-40B4-BE49-F238E27FC236}">
                  <a16:creationId xmlns:a16="http://schemas.microsoft.com/office/drawing/2014/main" id="{32E92F30-B0CD-8D4A-DBB8-6D2C2D7D6859}"/>
                </a:ext>
              </a:extLst>
            </p:cNvPr>
            <p:cNvGrpSpPr/>
            <p:nvPr/>
          </p:nvGrpSpPr>
          <p:grpSpPr>
            <a:xfrm>
              <a:off x="2433842" y="5181784"/>
              <a:ext cx="1113506" cy="1125167"/>
              <a:chOff x="1154093" y="1425931"/>
              <a:chExt cx="2029867" cy="2051124"/>
            </a:xfrm>
          </p:grpSpPr>
          <p:sp>
            <p:nvSpPr>
              <p:cNvPr id="340" name="Rectangle: Rounded Corners 4135">
                <a:extLst>
                  <a:ext uri="{FF2B5EF4-FFF2-40B4-BE49-F238E27FC236}">
                    <a16:creationId xmlns:a16="http://schemas.microsoft.com/office/drawing/2014/main" id="{EEEEB2B5-097D-5CE4-D6DE-557956D19B43}"/>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1" name="Rectangle: Rounded Corners 4136">
                <a:extLst>
                  <a:ext uri="{FF2B5EF4-FFF2-40B4-BE49-F238E27FC236}">
                    <a16:creationId xmlns:a16="http://schemas.microsoft.com/office/drawing/2014/main" id="{CA7FB4A6-FABE-42A7-3384-13F73B49FEE7}"/>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34" name="Group 333">
              <a:extLst>
                <a:ext uri="{FF2B5EF4-FFF2-40B4-BE49-F238E27FC236}">
                  <a16:creationId xmlns:a16="http://schemas.microsoft.com/office/drawing/2014/main" id="{D997C436-F611-1520-2134-4E60B4F95B48}"/>
                </a:ext>
              </a:extLst>
            </p:cNvPr>
            <p:cNvGrpSpPr/>
            <p:nvPr/>
          </p:nvGrpSpPr>
          <p:grpSpPr>
            <a:xfrm>
              <a:off x="2686674" y="2831861"/>
              <a:ext cx="771402" cy="331933"/>
              <a:chOff x="4211085" y="1423264"/>
              <a:chExt cx="771402" cy="331933"/>
            </a:xfrm>
          </p:grpSpPr>
          <p:sp>
            <p:nvSpPr>
              <p:cNvPr id="338" name="Rectangle 337">
                <a:extLst>
                  <a:ext uri="{FF2B5EF4-FFF2-40B4-BE49-F238E27FC236}">
                    <a16:creationId xmlns:a16="http://schemas.microsoft.com/office/drawing/2014/main" id="{B05E913A-4804-B6F1-2634-AE178523944E}"/>
                  </a:ext>
                </a:extLst>
              </p:cNvPr>
              <p:cNvSpPr/>
              <p:nvPr/>
            </p:nvSpPr>
            <p:spPr>
              <a:xfrm>
                <a:off x="4211085" y="1423264"/>
                <a:ext cx="771402" cy="331933"/>
              </a:xfrm>
              <a:prstGeom prst="rect">
                <a:avLst/>
              </a:pr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39" name="Picture 338">
                <a:extLst>
                  <a:ext uri="{FF2B5EF4-FFF2-40B4-BE49-F238E27FC236}">
                    <a16:creationId xmlns:a16="http://schemas.microsoft.com/office/drawing/2014/main" id="{90627215-D434-417F-2962-6D2F0B9F3A9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41201" y="1471299"/>
                <a:ext cx="699821" cy="261499"/>
              </a:xfrm>
              <a:prstGeom prst="rect">
                <a:avLst/>
              </a:prstGeom>
            </p:spPr>
          </p:pic>
        </p:grpSp>
        <p:pic>
          <p:nvPicPr>
            <p:cNvPr id="335" name="Picture 334">
              <a:extLst>
                <a:ext uri="{FF2B5EF4-FFF2-40B4-BE49-F238E27FC236}">
                  <a16:creationId xmlns:a16="http://schemas.microsoft.com/office/drawing/2014/main" id="{82E397E6-9ECC-4B28-7E57-08AF4BD9CDE7}"/>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2790762" y="4131450"/>
              <a:ext cx="534934" cy="505378"/>
            </a:xfrm>
            <a:prstGeom prst="rect">
              <a:avLst/>
            </a:prstGeom>
          </p:spPr>
        </p:pic>
        <p:pic>
          <p:nvPicPr>
            <p:cNvPr id="336" name="Picture 12">
              <a:extLst>
                <a:ext uri="{FF2B5EF4-FFF2-40B4-BE49-F238E27FC236}">
                  <a16:creationId xmlns:a16="http://schemas.microsoft.com/office/drawing/2014/main" id="{14180511-E74E-954F-D6E0-79D207EC6B93}"/>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a:fillRect/>
            </a:stretch>
          </p:blipFill>
          <p:spPr bwMode="auto">
            <a:xfrm>
              <a:off x="2547200" y="5446172"/>
              <a:ext cx="923456" cy="513517"/>
            </a:xfrm>
            <a:prstGeom prst="rect">
              <a:avLst/>
            </a:prstGeom>
            <a:noFill/>
            <a:extLst>
              <a:ext uri="{909E8E84-426E-40DD-AFC4-6F175D3DCCD1}">
                <a14:hiddenFill xmlns:a14="http://schemas.microsoft.com/office/drawing/2010/main">
                  <a:solidFill>
                    <a:srgbClr val="FFFFFF"/>
                  </a:solidFill>
                </a14:hiddenFill>
              </a:ext>
            </a:extLst>
          </p:spPr>
        </p:pic>
        <p:pic>
          <p:nvPicPr>
            <p:cNvPr id="337" name="Picture 40" descr="Ceigall India Limited IPO - Dates, Price, GMP, Allotment">
              <a:extLst>
                <a:ext uri="{FF2B5EF4-FFF2-40B4-BE49-F238E27FC236}">
                  <a16:creationId xmlns:a16="http://schemas.microsoft.com/office/drawing/2014/main" id="{94E12EA7-C9F6-8CAA-0171-4DAEB4AD422F}"/>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a:fillRect/>
            </a:stretch>
          </p:blipFill>
          <p:spPr bwMode="auto">
            <a:xfrm>
              <a:off x="2668795" y="1377734"/>
              <a:ext cx="680267" cy="50356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8" name="Group 347">
            <a:extLst>
              <a:ext uri="{FF2B5EF4-FFF2-40B4-BE49-F238E27FC236}">
                <a16:creationId xmlns:a16="http://schemas.microsoft.com/office/drawing/2014/main" id="{B1978497-DC89-D49A-156C-BCE0AFF73E5F}"/>
              </a:ext>
            </a:extLst>
          </p:cNvPr>
          <p:cNvGrpSpPr/>
          <p:nvPr/>
        </p:nvGrpSpPr>
        <p:grpSpPr>
          <a:xfrm>
            <a:off x="3815926" y="1106483"/>
            <a:ext cx="1294816" cy="5191214"/>
            <a:chOff x="3944091" y="1106483"/>
            <a:chExt cx="1294816" cy="5191214"/>
          </a:xfrm>
        </p:grpSpPr>
        <p:grpSp>
          <p:nvGrpSpPr>
            <p:cNvPr id="349" name="Group 348">
              <a:extLst>
                <a:ext uri="{FF2B5EF4-FFF2-40B4-BE49-F238E27FC236}">
                  <a16:creationId xmlns:a16="http://schemas.microsoft.com/office/drawing/2014/main" id="{876822BF-27E4-90B7-FC89-6B691B925A90}"/>
                </a:ext>
              </a:extLst>
            </p:cNvPr>
            <p:cNvGrpSpPr/>
            <p:nvPr/>
          </p:nvGrpSpPr>
          <p:grpSpPr>
            <a:xfrm>
              <a:off x="3944091" y="2468367"/>
              <a:ext cx="1113506" cy="1125167"/>
              <a:chOff x="1154093" y="1425931"/>
              <a:chExt cx="2029867" cy="2051124"/>
            </a:xfrm>
          </p:grpSpPr>
          <p:sp>
            <p:nvSpPr>
              <p:cNvPr id="363" name="Rectangle: Rounded Corners 98">
                <a:extLst>
                  <a:ext uri="{FF2B5EF4-FFF2-40B4-BE49-F238E27FC236}">
                    <a16:creationId xmlns:a16="http://schemas.microsoft.com/office/drawing/2014/main" id="{548E4A26-F853-A8B2-0574-A7513EF97288}"/>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4" name="Rectangle: Rounded Corners 99">
                <a:extLst>
                  <a:ext uri="{FF2B5EF4-FFF2-40B4-BE49-F238E27FC236}">
                    <a16:creationId xmlns:a16="http://schemas.microsoft.com/office/drawing/2014/main" id="{7D61F284-45CD-A008-0330-8388D84B57F6}"/>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50" name="Group 349">
              <a:extLst>
                <a:ext uri="{FF2B5EF4-FFF2-40B4-BE49-F238E27FC236}">
                  <a16:creationId xmlns:a16="http://schemas.microsoft.com/office/drawing/2014/main" id="{92DA7177-51CE-3325-0C18-E12FF9268975}"/>
                </a:ext>
              </a:extLst>
            </p:cNvPr>
            <p:cNvGrpSpPr/>
            <p:nvPr/>
          </p:nvGrpSpPr>
          <p:grpSpPr>
            <a:xfrm>
              <a:off x="3944091" y="1106483"/>
              <a:ext cx="1113506" cy="1125167"/>
              <a:chOff x="1154093" y="1425931"/>
              <a:chExt cx="2029867" cy="2051124"/>
            </a:xfrm>
          </p:grpSpPr>
          <p:sp>
            <p:nvSpPr>
              <p:cNvPr id="361" name="Rectangle: Rounded Corners 4095">
                <a:extLst>
                  <a:ext uri="{FF2B5EF4-FFF2-40B4-BE49-F238E27FC236}">
                    <a16:creationId xmlns:a16="http://schemas.microsoft.com/office/drawing/2014/main" id="{774D844D-54E2-54D7-C68A-E2005E264CE1}"/>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2" name="Rectangle: Rounded Corners 4096">
                <a:extLst>
                  <a:ext uri="{FF2B5EF4-FFF2-40B4-BE49-F238E27FC236}">
                    <a16:creationId xmlns:a16="http://schemas.microsoft.com/office/drawing/2014/main" id="{F2A0F62F-A736-2D4D-C4ED-EE8A4DDFEA2D}"/>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51" name="Group 350">
              <a:extLst>
                <a:ext uri="{FF2B5EF4-FFF2-40B4-BE49-F238E27FC236}">
                  <a16:creationId xmlns:a16="http://schemas.microsoft.com/office/drawing/2014/main" id="{5F392820-9989-0E8C-9ACD-2B9D9D5F16FC}"/>
                </a:ext>
              </a:extLst>
            </p:cNvPr>
            <p:cNvGrpSpPr/>
            <p:nvPr/>
          </p:nvGrpSpPr>
          <p:grpSpPr>
            <a:xfrm>
              <a:off x="3944091" y="3806554"/>
              <a:ext cx="1113506" cy="1125167"/>
              <a:chOff x="1154093" y="1425931"/>
              <a:chExt cx="2029867" cy="2051124"/>
            </a:xfrm>
          </p:grpSpPr>
          <p:sp>
            <p:nvSpPr>
              <p:cNvPr id="359" name="Rectangle: Rounded Corners 4117">
                <a:extLst>
                  <a:ext uri="{FF2B5EF4-FFF2-40B4-BE49-F238E27FC236}">
                    <a16:creationId xmlns:a16="http://schemas.microsoft.com/office/drawing/2014/main" id="{170B2353-041A-7912-A077-38BF44E77067}"/>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0" name="Rectangle: Rounded Corners 4118">
                <a:extLst>
                  <a:ext uri="{FF2B5EF4-FFF2-40B4-BE49-F238E27FC236}">
                    <a16:creationId xmlns:a16="http://schemas.microsoft.com/office/drawing/2014/main" id="{323A8292-AF5E-9FE7-EC74-929BE613E0FB}"/>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52" name="Group 351">
              <a:extLst>
                <a:ext uri="{FF2B5EF4-FFF2-40B4-BE49-F238E27FC236}">
                  <a16:creationId xmlns:a16="http://schemas.microsoft.com/office/drawing/2014/main" id="{0504E10F-1EB3-21A8-86A5-D0695F3440AC}"/>
                </a:ext>
              </a:extLst>
            </p:cNvPr>
            <p:cNvGrpSpPr/>
            <p:nvPr/>
          </p:nvGrpSpPr>
          <p:grpSpPr>
            <a:xfrm>
              <a:off x="3944091" y="5172530"/>
              <a:ext cx="1113506" cy="1125167"/>
              <a:chOff x="1154093" y="1425931"/>
              <a:chExt cx="2029867" cy="2051124"/>
            </a:xfrm>
          </p:grpSpPr>
          <p:sp>
            <p:nvSpPr>
              <p:cNvPr id="357" name="Rectangle: Rounded Corners 4138">
                <a:extLst>
                  <a:ext uri="{FF2B5EF4-FFF2-40B4-BE49-F238E27FC236}">
                    <a16:creationId xmlns:a16="http://schemas.microsoft.com/office/drawing/2014/main" id="{E4D5000D-66C2-2A5E-DFD9-CB2A8A480E10}"/>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8" name="Rectangle: Rounded Corners 4139">
                <a:extLst>
                  <a:ext uri="{FF2B5EF4-FFF2-40B4-BE49-F238E27FC236}">
                    <a16:creationId xmlns:a16="http://schemas.microsoft.com/office/drawing/2014/main" id="{BC706FA9-5851-521C-2735-B014C8CF3497}"/>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353" name="Picture 20" descr="Portrait of JSP Projects PVT LTD.">
              <a:extLst>
                <a:ext uri="{FF2B5EF4-FFF2-40B4-BE49-F238E27FC236}">
                  <a16:creationId xmlns:a16="http://schemas.microsoft.com/office/drawing/2014/main" id="{EFE097FA-130A-6AF9-38C0-77CA0189C35C}"/>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a:fillRect/>
            </a:stretch>
          </p:blipFill>
          <p:spPr bwMode="auto">
            <a:xfrm>
              <a:off x="4195714" y="2665725"/>
              <a:ext cx="670977" cy="584088"/>
            </a:xfrm>
            <a:prstGeom prst="rect">
              <a:avLst/>
            </a:prstGeom>
            <a:noFill/>
            <a:extLst>
              <a:ext uri="{909E8E84-426E-40DD-AFC4-6F175D3DCCD1}">
                <a14:hiddenFill xmlns:a14="http://schemas.microsoft.com/office/drawing/2010/main">
                  <a:solidFill>
                    <a:srgbClr val="FFFFFF"/>
                  </a:solidFill>
                </a14:hiddenFill>
              </a:ext>
            </a:extLst>
          </p:spPr>
        </p:pic>
        <p:pic>
          <p:nvPicPr>
            <p:cNvPr id="354" name="Picture 353">
              <a:extLst>
                <a:ext uri="{FF2B5EF4-FFF2-40B4-BE49-F238E27FC236}">
                  <a16:creationId xmlns:a16="http://schemas.microsoft.com/office/drawing/2014/main" id="{FCB349AC-9DD2-23EA-6454-7238C4799DB7}"/>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3968842" y="3993528"/>
              <a:ext cx="1270065" cy="876345"/>
            </a:xfrm>
            <a:prstGeom prst="rect">
              <a:avLst/>
            </a:prstGeom>
          </p:spPr>
        </p:pic>
        <p:pic>
          <p:nvPicPr>
            <p:cNvPr id="355" name="Picture 46">
              <a:extLst>
                <a:ext uri="{FF2B5EF4-FFF2-40B4-BE49-F238E27FC236}">
                  <a16:creationId xmlns:a16="http://schemas.microsoft.com/office/drawing/2014/main" id="{A9C50737-BEB7-501E-EFEB-56DFBB162E56}"/>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4238699" y="1345773"/>
              <a:ext cx="559219" cy="559572"/>
            </a:xfrm>
            <a:prstGeom prst="rect">
              <a:avLst/>
            </a:prstGeom>
            <a:noFill/>
            <a:extLst>
              <a:ext uri="{909E8E84-426E-40DD-AFC4-6F175D3DCCD1}">
                <a14:hiddenFill xmlns:a14="http://schemas.microsoft.com/office/drawing/2010/main">
                  <a:solidFill>
                    <a:srgbClr val="FFFFFF"/>
                  </a:solidFill>
                </a14:hiddenFill>
              </a:ext>
            </a:extLst>
          </p:spPr>
        </p:pic>
        <p:pic>
          <p:nvPicPr>
            <p:cNvPr id="356" name="Picture 355">
              <a:extLst>
                <a:ext uri="{FF2B5EF4-FFF2-40B4-BE49-F238E27FC236}">
                  <a16:creationId xmlns:a16="http://schemas.microsoft.com/office/drawing/2014/main" id="{A8B0CD70-E6E8-1837-EDA4-1FCC77075A2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052316" y="5613588"/>
              <a:ext cx="934883" cy="267109"/>
            </a:xfrm>
            <a:prstGeom prst="rect">
              <a:avLst/>
            </a:prstGeom>
          </p:spPr>
        </p:pic>
      </p:grpSp>
      <p:grpSp>
        <p:nvGrpSpPr>
          <p:cNvPr id="365" name="Group 364">
            <a:extLst>
              <a:ext uri="{FF2B5EF4-FFF2-40B4-BE49-F238E27FC236}">
                <a16:creationId xmlns:a16="http://schemas.microsoft.com/office/drawing/2014/main" id="{F87886B2-83BF-3496-BC86-C531EEB40B98}"/>
              </a:ext>
            </a:extLst>
          </p:cNvPr>
          <p:cNvGrpSpPr/>
          <p:nvPr/>
        </p:nvGrpSpPr>
        <p:grpSpPr>
          <a:xfrm>
            <a:off x="5510767" y="1106482"/>
            <a:ext cx="1113506" cy="5191214"/>
            <a:chOff x="5478316" y="1106482"/>
            <a:chExt cx="1113506" cy="5191214"/>
          </a:xfrm>
        </p:grpSpPr>
        <p:grpSp>
          <p:nvGrpSpPr>
            <p:cNvPr id="366" name="Group 365">
              <a:extLst>
                <a:ext uri="{FF2B5EF4-FFF2-40B4-BE49-F238E27FC236}">
                  <a16:creationId xmlns:a16="http://schemas.microsoft.com/office/drawing/2014/main" id="{BE8760FA-0BF6-1A18-F5CE-CA3B85ED070A}"/>
                </a:ext>
              </a:extLst>
            </p:cNvPr>
            <p:cNvGrpSpPr/>
            <p:nvPr/>
          </p:nvGrpSpPr>
          <p:grpSpPr>
            <a:xfrm>
              <a:off x="5478316" y="2468366"/>
              <a:ext cx="1113506" cy="1125167"/>
              <a:chOff x="1154093" y="1425931"/>
              <a:chExt cx="2029867" cy="2051124"/>
            </a:xfrm>
          </p:grpSpPr>
          <p:sp>
            <p:nvSpPr>
              <p:cNvPr id="380" name="Rectangle: Rounded Corners 101">
                <a:extLst>
                  <a:ext uri="{FF2B5EF4-FFF2-40B4-BE49-F238E27FC236}">
                    <a16:creationId xmlns:a16="http://schemas.microsoft.com/office/drawing/2014/main" id="{CF285BE9-8E39-F6E8-612C-49FFC339D597}"/>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1" name="Rectangle: Rounded Corners 102">
                <a:extLst>
                  <a:ext uri="{FF2B5EF4-FFF2-40B4-BE49-F238E27FC236}">
                    <a16:creationId xmlns:a16="http://schemas.microsoft.com/office/drawing/2014/main" id="{4837D871-442B-7324-5B2C-FDCCB91EEA18}"/>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67" name="Group 366">
              <a:extLst>
                <a:ext uri="{FF2B5EF4-FFF2-40B4-BE49-F238E27FC236}">
                  <a16:creationId xmlns:a16="http://schemas.microsoft.com/office/drawing/2014/main" id="{FD76D9B1-D9CF-3DF6-93A5-B813D3890E2F}"/>
                </a:ext>
              </a:extLst>
            </p:cNvPr>
            <p:cNvGrpSpPr/>
            <p:nvPr/>
          </p:nvGrpSpPr>
          <p:grpSpPr>
            <a:xfrm>
              <a:off x="5478316" y="1106482"/>
              <a:ext cx="1113506" cy="1125167"/>
              <a:chOff x="1154093" y="1425931"/>
              <a:chExt cx="2029867" cy="2051124"/>
            </a:xfrm>
          </p:grpSpPr>
          <p:sp>
            <p:nvSpPr>
              <p:cNvPr id="378" name="Rectangle: Rounded Corners 4098">
                <a:extLst>
                  <a:ext uri="{FF2B5EF4-FFF2-40B4-BE49-F238E27FC236}">
                    <a16:creationId xmlns:a16="http://schemas.microsoft.com/office/drawing/2014/main" id="{0208A869-819F-D6A5-BC46-AF7630F63B16}"/>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9" name="Rectangle: Rounded Corners 4099">
                <a:extLst>
                  <a:ext uri="{FF2B5EF4-FFF2-40B4-BE49-F238E27FC236}">
                    <a16:creationId xmlns:a16="http://schemas.microsoft.com/office/drawing/2014/main" id="{A2EAA27A-45AE-5954-F277-73A2DCF1F069}"/>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68" name="Group 367">
              <a:extLst>
                <a:ext uri="{FF2B5EF4-FFF2-40B4-BE49-F238E27FC236}">
                  <a16:creationId xmlns:a16="http://schemas.microsoft.com/office/drawing/2014/main" id="{7D639480-B9E0-FC7B-466E-78622C3F3215}"/>
                </a:ext>
              </a:extLst>
            </p:cNvPr>
            <p:cNvGrpSpPr/>
            <p:nvPr/>
          </p:nvGrpSpPr>
          <p:grpSpPr>
            <a:xfrm>
              <a:off x="5478316" y="3806553"/>
              <a:ext cx="1113506" cy="1125167"/>
              <a:chOff x="1154093" y="1425931"/>
              <a:chExt cx="2029867" cy="2051124"/>
            </a:xfrm>
          </p:grpSpPr>
          <p:sp>
            <p:nvSpPr>
              <p:cNvPr id="376" name="Rectangle: Rounded Corners 4120">
                <a:extLst>
                  <a:ext uri="{FF2B5EF4-FFF2-40B4-BE49-F238E27FC236}">
                    <a16:creationId xmlns:a16="http://schemas.microsoft.com/office/drawing/2014/main" id="{DAF2494B-01BC-FFFD-CBA4-A31C8B7E513C}"/>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7" name="Rectangle: Rounded Corners 4121">
                <a:extLst>
                  <a:ext uri="{FF2B5EF4-FFF2-40B4-BE49-F238E27FC236}">
                    <a16:creationId xmlns:a16="http://schemas.microsoft.com/office/drawing/2014/main" id="{BCB6495D-8AB5-921F-0CCA-91DC8599573D}"/>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69" name="Group 368">
              <a:extLst>
                <a:ext uri="{FF2B5EF4-FFF2-40B4-BE49-F238E27FC236}">
                  <a16:creationId xmlns:a16="http://schemas.microsoft.com/office/drawing/2014/main" id="{6147AA11-1F77-F1D1-F092-7DBADB8DCA1F}"/>
                </a:ext>
              </a:extLst>
            </p:cNvPr>
            <p:cNvGrpSpPr/>
            <p:nvPr/>
          </p:nvGrpSpPr>
          <p:grpSpPr>
            <a:xfrm>
              <a:off x="5478316" y="5172529"/>
              <a:ext cx="1113506" cy="1125167"/>
              <a:chOff x="1154093" y="1425931"/>
              <a:chExt cx="2029867" cy="2051124"/>
            </a:xfrm>
          </p:grpSpPr>
          <p:sp>
            <p:nvSpPr>
              <p:cNvPr id="374" name="Rectangle: Rounded Corners 4141">
                <a:extLst>
                  <a:ext uri="{FF2B5EF4-FFF2-40B4-BE49-F238E27FC236}">
                    <a16:creationId xmlns:a16="http://schemas.microsoft.com/office/drawing/2014/main" id="{42D38838-CA35-3E25-7232-BB104658625E}"/>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5" name="Rectangle: Rounded Corners 4142">
                <a:extLst>
                  <a:ext uri="{FF2B5EF4-FFF2-40B4-BE49-F238E27FC236}">
                    <a16:creationId xmlns:a16="http://schemas.microsoft.com/office/drawing/2014/main" id="{3757A287-3BE4-0653-A5C2-D61C0F9A1371}"/>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370" name="Picture 28">
              <a:extLst>
                <a:ext uri="{FF2B5EF4-FFF2-40B4-BE49-F238E27FC236}">
                  <a16:creationId xmlns:a16="http://schemas.microsoft.com/office/drawing/2014/main" id="{265B6B66-C169-C2F4-6C87-A7F28F599875}"/>
                </a:ext>
              </a:extLst>
            </p:cNvPr>
            <p:cNvPicPr>
              <a:picLocks noChangeAspect="1" noChangeArrowheads="1"/>
            </p:cNvPicPr>
            <p:nvPr/>
          </p:nvPicPr>
          <p:blipFill>
            <a:blip r:embed="rId14" cstate="screen">
              <a:extLst>
                <a:ext uri="{BEBA8EAE-BF5A-486C-A8C5-ECC9F3942E4B}">
                  <a14:imgProps xmlns:a14="http://schemas.microsoft.com/office/drawing/2010/main">
                    <a14:imgLayer r:embed="rId15">
                      <a14:imgEffect>
                        <a14:brightnessContrast bright="10000"/>
                      </a14:imgEffect>
                      <a14:imgEffect>
                        <a14:saturation sat="290000"/>
                      </a14:imgEffect>
                      <a14:imgEffect>
                        <a14:sharpenSoften amount="-46000"/>
                      </a14:imgEffect>
                    </a14:imgLayer>
                  </a14:imgProps>
                </a:ext>
                <a:ext uri="{28A0092B-C50C-407E-A947-70E740481C1C}">
                  <a14:useLocalDpi xmlns:a14="http://schemas.microsoft.com/office/drawing/2010/main"/>
                </a:ext>
              </a:extLst>
            </a:blip>
            <a:srcRect/>
            <a:stretch>
              <a:fillRect/>
            </a:stretch>
          </p:blipFill>
          <p:spPr bwMode="auto">
            <a:xfrm>
              <a:off x="5714363" y="2876669"/>
              <a:ext cx="740658" cy="308515"/>
            </a:xfrm>
            <a:prstGeom prst="rect">
              <a:avLst/>
            </a:prstGeom>
            <a:noFill/>
            <a:extLst>
              <a:ext uri="{909E8E84-426E-40DD-AFC4-6F175D3DCCD1}">
                <a14:hiddenFill xmlns:a14="http://schemas.microsoft.com/office/drawing/2010/main">
                  <a:solidFill>
                    <a:srgbClr val="FFFFFF"/>
                  </a:solidFill>
                </a14:hiddenFill>
              </a:ext>
            </a:extLst>
          </p:spPr>
        </p:pic>
        <p:pic>
          <p:nvPicPr>
            <p:cNvPr id="371" name="Picture 2">
              <a:extLst>
                <a:ext uri="{FF2B5EF4-FFF2-40B4-BE49-F238E27FC236}">
                  <a16:creationId xmlns:a16="http://schemas.microsoft.com/office/drawing/2014/main" id="{7758898F-CB99-D105-D61C-BBD9824FA93D}"/>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5752650" y="4215256"/>
              <a:ext cx="705214" cy="363147"/>
            </a:xfrm>
            <a:prstGeom prst="rect">
              <a:avLst/>
            </a:prstGeom>
            <a:noFill/>
            <a:extLst>
              <a:ext uri="{909E8E84-426E-40DD-AFC4-6F175D3DCCD1}">
                <a14:hiddenFill xmlns:a14="http://schemas.microsoft.com/office/drawing/2010/main">
                  <a:solidFill>
                    <a:srgbClr val="FFFFFF"/>
                  </a:solidFill>
                </a14:hiddenFill>
              </a:ext>
            </a:extLst>
          </p:spPr>
        </p:pic>
        <p:pic>
          <p:nvPicPr>
            <p:cNvPr id="372" name="Picture 371">
              <a:extLst>
                <a:ext uri="{FF2B5EF4-FFF2-40B4-BE49-F238E27FC236}">
                  <a16:creationId xmlns:a16="http://schemas.microsoft.com/office/drawing/2014/main" id="{6DE86FCB-63CA-6F68-AAA4-9B06E7D8E85E}"/>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726914" y="1462546"/>
              <a:ext cx="665948" cy="497045"/>
            </a:xfrm>
            <a:prstGeom prst="rect">
              <a:avLst/>
            </a:prstGeom>
          </p:spPr>
        </p:pic>
        <p:pic>
          <p:nvPicPr>
            <p:cNvPr id="373" name="Picture 372">
              <a:extLst>
                <a:ext uri="{FF2B5EF4-FFF2-40B4-BE49-F238E27FC236}">
                  <a16:creationId xmlns:a16="http://schemas.microsoft.com/office/drawing/2014/main" id="{E1B7BF69-851B-F806-2880-1392EAAF168B}"/>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5579763" y="5554439"/>
              <a:ext cx="960250" cy="337303"/>
            </a:xfrm>
            <a:prstGeom prst="rect">
              <a:avLst/>
            </a:prstGeom>
          </p:spPr>
        </p:pic>
      </p:grpSp>
      <p:grpSp>
        <p:nvGrpSpPr>
          <p:cNvPr id="399" name="Group 398">
            <a:extLst>
              <a:ext uri="{FF2B5EF4-FFF2-40B4-BE49-F238E27FC236}">
                <a16:creationId xmlns:a16="http://schemas.microsoft.com/office/drawing/2014/main" id="{706074E6-3D8F-B4BD-D266-3193976C6109}"/>
              </a:ext>
            </a:extLst>
          </p:cNvPr>
          <p:cNvGrpSpPr/>
          <p:nvPr/>
        </p:nvGrpSpPr>
        <p:grpSpPr>
          <a:xfrm>
            <a:off x="7128796" y="1106481"/>
            <a:ext cx="1113506" cy="5191214"/>
            <a:chOff x="7033465" y="1106481"/>
            <a:chExt cx="1113506" cy="5191214"/>
          </a:xfrm>
        </p:grpSpPr>
        <p:grpSp>
          <p:nvGrpSpPr>
            <p:cNvPr id="400" name="Group 399">
              <a:extLst>
                <a:ext uri="{FF2B5EF4-FFF2-40B4-BE49-F238E27FC236}">
                  <a16:creationId xmlns:a16="http://schemas.microsoft.com/office/drawing/2014/main" id="{A37FBD19-F5DD-7788-819F-1817AB6FDEA1}"/>
                </a:ext>
              </a:extLst>
            </p:cNvPr>
            <p:cNvGrpSpPr/>
            <p:nvPr/>
          </p:nvGrpSpPr>
          <p:grpSpPr>
            <a:xfrm>
              <a:off x="7033465" y="2468365"/>
              <a:ext cx="1113506" cy="1125167"/>
              <a:chOff x="1154093" y="1425931"/>
              <a:chExt cx="2029867" cy="2051124"/>
            </a:xfrm>
          </p:grpSpPr>
          <p:sp>
            <p:nvSpPr>
              <p:cNvPr id="414" name="Rectangle: Rounded Corners 104">
                <a:extLst>
                  <a:ext uri="{FF2B5EF4-FFF2-40B4-BE49-F238E27FC236}">
                    <a16:creationId xmlns:a16="http://schemas.microsoft.com/office/drawing/2014/main" id="{09764614-5BF5-AF5F-6EA0-173E5FE71D3F}"/>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15" name="Rectangle: Rounded Corners 105">
                <a:extLst>
                  <a:ext uri="{FF2B5EF4-FFF2-40B4-BE49-F238E27FC236}">
                    <a16:creationId xmlns:a16="http://schemas.microsoft.com/office/drawing/2014/main" id="{BE0BA858-BEB3-CB31-E8AA-1F9439308C5D}"/>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401" name="Group 400">
              <a:extLst>
                <a:ext uri="{FF2B5EF4-FFF2-40B4-BE49-F238E27FC236}">
                  <a16:creationId xmlns:a16="http://schemas.microsoft.com/office/drawing/2014/main" id="{5B989050-A687-628A-4FC7-C1E5584C16D8}"/>
                </a:ext>
              </a:extLst>
            </p:cNvPr>
            <p:cNvGrpSpPr/>
            <p:nvPr/>
          </p:nvGrpSpPr>
          <p:grpSpPr>
            <a:xfrm>
              <a:off x="7033465" y="1106481"/>
              <a:ext cx="1113506" cy="1125167"/>
              <a:chOff x="1154093" y="1425931"/>
              <a:chExt cx="2029867" cy="2051124"/>
            </a:xfrm>
          </p:grpSpPr>
          <p:sp>
            <p:nvSpPr>
              <p:cNvPr id="412" name="Rectangle: Rounded Corners 4101">
                <a:extLst>
                  <a:ext uri="{FF2B5EF4-FFF2-40B4-BE49-F238E27FC236}">
                    <a16:creationId xmlns:a16="http://schemas.microsoft.com/office/drawing/2014/main" id="{910D6B0C-8BB9-7689-D5AE-7CE9F1159E50}"/>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13" name="Rectangle: Rounded Corners 4102">
                <a:extLst>
                  <a:ext uri="{FF2B5EF4-FFF2-40B4-BE49-F238E27FC236}">
                    <a16:creationId xmlns:a16="http://schemas.microsoft.com/office/drawing/2014/main" id="{A3DBFA0F-8446-AE51-DEB5-B779F234C3AC}"/>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402" name="Group 401">
              <a:extLst>
                <a:ext uri="{FF2B5EF4-FFF2-40B4-BE49-F238E27FC236}">
                  <a16:creationId xmlns:a16="http://schemas.microsoft.com/office/drawing/2014/main" id="{576794C7-7AED-EE57-1526-1935DC27B822}"/>
                </a:ext>
              </a:extLst>
            </p:cNvPr>
            <p:cNvGrpSpPr/>
            <p:nvPr/>
          </p:nvGrpSpPr>
          <p:grpSpPr>
            <a:xfrm>
              <a:off x="7033465" y="3806552"/>
              <a:ext cx="1113506" cy="1125167"/>
              <a:chOff x="1154093" y="1425931"/>
              <a:chExt cx="2029867" cy="2051124"/>
            </a:xfrm>
          </p:grpSpPr>
          <p:sp>
            <p:nvSpPr>
              <p:cNvPr id="410" name="Rectangle: Rounded Corners 4123">
                <a:extLst>
                  <a:ext uri="{FF2B5EF4-FFF2-40B4-BE49-F238E27FC236}">
                    <a16:creationId xmlns:a16="http://schemas.microsoft.com/office/drawing/2014/main" id="{8DA13670-ACF5-C45E-5FE0-ED3D1565F5C7}"/>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11" name="Rectangle: Rounded Corners 4124">
                <a:extLst>
                  <a:ext uri="{FF2B5EF4-FFF2-40B4-BE49-F238E27FC236}">
                    <a16:creationId xmlns:a16="http://schemas.microsoft.com/office/drawing/2014/main" id="{9902CD38-459E-549E-A2D9-46F9C0AD6DE3}"/>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403" name="Group 402">
              <a:extLst>
                <a:ext uri="{FF2B5EF4-FFF2-40B4-BE49-F238E27FC236}">
                  <a16:creationId xmlns:a16="http://schemas.microsoft.com/office/drawing/2014/main" id="{D34A817B-971C-A41A-EC85-FB27F9DBC3E1}"/>
                </a:ext>
              </a:extLst>
            </p:cNvPr>
            <p:cNvGrpSpPr/>
            <p:nvPr/>
          </p:nvGrpSpPr>
          <p:grpSpPr>
            <a:xfrm>
              <a:off x="7033465" y="5172528"/>
              <a:ext cx="1113506" cy="1125167"/>
              <a:chOff x="1154093" y="1425931"/>
              <a:chExt cx="2029867" cy="2051124"/>
            </a:xfrm>
          </p:grpSpPr>
          <p:sp>
            <p:nvSpPr>
              <p:cNvPr id="408" name="Rectangle: Rounded Corners 4144">
                <a:extLst>
                  <a:ext uri="{FF2B5EF4-FFF2-40B4-BE49-F238E27FC236}">
                    <a16:creationId xmlns:a16="http://schemas.microsoft.com/office/drawing/2014/main" id="{D7ED5C05-D782-5B81-C17E-D41A064B3E56}"/>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9" name="Rectangle: Rounded Corners 4145">
                <a:extLst>
                  <a:ext uri="{FF2B5EF4-FFF2-40B4-BE49-F238E27FC236}">
                    <a16:creationId xmlns:a16="http://schemas.microsoft.com/office/drawing/2014/main" id="{6B784BD0-EA06-6CE5-95BA-8679580E7E00}"/>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404" name="Picture 403">
              <a:extLst>
                <a:ext uri="{FF2B5EF4-FFF2-40B4-BE49-F238E27FC236}">
                  <a16:creationId xmlns:a16="http://schemas.microsoft.com/office/drawing/2014/main" id="{391FC406-D436-50A0-E43E-53E963E13EFB}"/>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7208623" y="1585095"/>
              <a:ext cx="800375" cy="241531"/>
            </a:xfrm>
            <a:prstGeom prst="rect">
              <a:avLst/>
            </a:prstGeom>
          </p:spPr>
        </p:pic>
        <p:pic>
          <p:nvPicPr>
            <p:cNvPr id="405" name="Picture 8">
              <a:extLst>
                <a:ext uri="{FF2B5EF4-FFF2-40B4-BE49-F238E27FC236}">
                  <a16:creationId xmlns:a16="http://schemas.microsoft.com/office/drawing/2014/main" id="{E2520E5D-AB13-4568-A16A-CAD0831DE00A}"/>
                </a:ext>
              </a:extLst>
            </p:cNvPr>
            <p:cNvPicPr>
              <a:picLocks noChangeAspect="1" noChangeArrowheads="1"/>
            </p:cNvPicPr>
            <p:nvPr/>
          </p:nvPicPr>
          <p:blipFill rotWithShape="1">
            <a:blip r:embed="rId20" cstate="screen">
              <a:extLst>
                <a:ext uri="{28A0092B-C50C-407E-A947-70E740481C1C}">
                  <a14:useLocalDpi xmlns:a14="http://schemas.microsoft.com/office/drawing/2010/main"/>
                </a:ext>
              </a:extLst>
            </a:blip>
            <a:srcRect/>
            <a:stretch>
              <a:fillRect/>
            </a:stretch>
          </p:blipFill>
          <p:spPr bwMode="auto">
            <a:xfrm>
              <a:off x="7216491" y="2748778"/>
              <a:ext cx="839119" cy="501035"/>
            </a:xfrm>
            <a:prstGeom prst="rect">
              <a:avLst/>
            </a:prstGeom>
            <a:noFill/>
            <a:extLst>
              <a:ext uri="{909E8E84-426E-40DD-AFC4-6F175D3DCCD1}">
                <a14:hiddenFill xmlns:a14="http://schemas.microsoft.com/office/drawing/2010/main">
                  <a:solidFill>
                    <a:srgbClr val="FFFFFF"/>
                  </a:solidFill>
                </a14:hiddenFill>
              </a:ext>
            </a:extLst>
          </p:spPr>
        </p:pic>
        <p:pic>
          <p:nvPicPr>
            <p:cNvPr id="406" name="Picture 4">
              <a:extLst>
                <a:ext uri="{FF2B5EF4-FFF2-40B4-BE49-F238E27FC236}">
                  <a16:creationId xmlns:a16="http://schemas.microsoft.com/office/drawing/2014/main" id="{46021046-FE27-A6C6-993F-E6005FA17EF8}"/>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7172819" y="4090634"/>
              <a:ext cx="872171" cy="553650"/>
            </a:xfrm>
            <a:prstGeom prst="rect">
              <a:avLst/>
            </a:prstGeom>
            <a:noFill/>
            <a:extLst>
              <a:ext uri="{909E8E84-426E-40DD-AFC4-6F175D3DCCD1}">
                <a14:hiddenFill xmlns:a14="http://schemas.microsoft.com/office/drawing/2010/main">
                  <a:solidFill>
                    <a:srgbClr val="FFFFFF"/>
                  </a:solidFill>
                </a14:hiddenFill>
              </a:ext>
            </a:extLst>
          </p:spPr>
        </p:pic>
        <p:pic>
          <p:nvPicPr>
            <p:cNvPr id="407" name="Picture 406">
              <a:extLst>
                <a:ext uri="{FF2B5EF4-FFF2-40B4-BE49-F238E27FC236}">
                  <a16:creationId xmlns:a16="http://schemas.microsoft.com/office/drawing/2014/main" id="{EAB8DC39-64D9-5B89-EC57-14ED2DF6309B}"/>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7198997" y="5533461"/>
              <a:ext cx="882990" cy="358281"/>
            </a:xfrm>
            <a:prstGeom prst="rect">
              <a:avLst/>
            </a:prstGeom>
          </p:spPr>
        </p:pic>
      </p:grpSp>
      <p:grpSp>
        <p:nvGrpSpPr>
          <p:cNvPr id="416" name="Group 415">
            <a:extLst>
              <a:ext uri="{FF2B5EF4-FFF2-40B4-BE49-F238E27FC236}">
                <a16:creationId xmlns:a16="http://schemas.microsoft.com/office/drawing/2014/main" id="{ABFBD535-2917-C575-C421-2ECF4D7E107C}"/>
              </a:ext>
            </a:extLst>
          </p:cNvPr>
          <p:cNvGrpSpPr/>
          <p:nvPr/>
        </p:nvGrpSpPr>
        <p:grpSpPr>
          <a:xfrm>
            <a:off x="8754304" y="1106481"/>
            <a:ext cx="1113506" cy="5191214"/>
            <a:chOff x="8610795" y="1106480"/>
            <a:chExt cx="1113506" cy="5191214"/>
          </a:xfrm>
        </p:grpSpPr>
        <p:grpSp>
          <p:nvGrpSpPr>
            <p:cNvPr id="417" name="Group 416">
              <a:extLst>
                <a:ext uri="{FF2B5EF4-FFF2-40B4-BE49-F238E27FC236}">
                  <a16:creationId xmlns:a16="http://schemas.microsoft.com/office/drawing/2014/main" id="{AEC3A770-1537-9B44-39C3-CCDF8E762A07}"/>
                </a:ext>
              </a:extLst>
            </p:cNvPr>
            <p:cNvGrpSpPr/>
            <p:nvPr/>
          </p:nvGrpSpPr>
          <p:grpSpPr>
            <a:xfrm>
              <a:off x="8610795" y="2468364"/>
              <a:ext cx="1113506" cy="1125167"/>
              <a:chOff x="1154093" y="1425931"/>
              <a:chExt cx="2029867" cy="2051124"/>
            </a:xfrm>
          </p:grpSpPr>
          <p:sp>
            <p:nvSpPr>
              <p:cNvPr id="431" name="Rectangle: Rounded Corners 107">
                <a:extLst>
                  <a:ext uri="{FF2B5EF4-FFF2-40B4-BE49-F238E27FC236}">
                    <a16:creationId xmlns:a16="http://schemas.microsoft.com/office/drawing/2014/main" id="{5358699B-A740-8793-C954-7BB26811A0F5}"/>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2" name="Rectangle: Rounded Corners 108">
                <a:extLst>
                  <a:ext uri="{FF2B5EF4-FFF2-40B4-BE49-F238E27FC236}">
                    <a16:creationId xmlns:a16="http://schemas.microsoft.com/office/drawing/2014/main" id="{D9CAB044-65F4-69E4-7353-00ACB150B501}"/>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418" name="Group 417">
              <a:extLst>
                <a:ext uri="{FF2B5EF4-FFF2-40B4-BE49-F238E27FC236}">
                  <a16:creationId xmlns:a16="http://schemas.microsoft.com/office/drawing/2014/main" id="{544548D7-0E35-543C-BDCC-F3285844163C}"/>
                </a:ext>
              </a:extLst>
            </p:cNvPr>
            <p:cNvGrpSpPr/>
            <p:nvPr/>
          </p:nvGrpSpPr>
          <p:grpSpPr>
            <a:xfrm>
              <a:off x="8610795" y="1106480"/>
              <a:ext cx="1113506" cy="1125167"/>
              <a:chOff x="1154093" y="1425931"/>
              <a:chExt cx="2029867" cy="2051124"/>
            </a:xfrm>
          </p:grpSpPr>
          <p:sp>
            <p:nvSpPr>
              <p:cNvPr id="429" name="Rectangle: Rounded Corners 4104">
                <a:extLst>
                  <a:ext uri="{FF2B5EF4-FFF2-40B4-BE49-F238E27FC236}">
                    <a16:creationId xmlns:a16="http://schemas.microsoft.com/office/drawing/2014/main" id="{6B3D7766-A0D9-8F7E-7FA7-5CAAEDD2CC31}"/>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0" name="Rectangle: Rounded Corners 4105">
                <a:extLst>
                  <a:ext uri="{FF2B5EF4-FFF2-40B4-BE49-F238E27FC236}">
                    <a16:creationId xmlns:a16="http://schemas.microsoft.com/office/drawing/2014/main" id="{17565CEF-BC78-E12F-6724-AC53E261B0D0}"/>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419" name="Group 418">
              <a:extLst>
                <a:ext uri="{FF2B5EF4-FFF2-40B4-BE49-F238E27FC236}">
                  <a16:creationId xmlns:a16="http://schemas.microsoft.com/office/drawing/2014/main" id="{BB1A6779-A173-434D-E225-9D3FF228DE97}"/>
                </a:ext>
              </a:extLst>
            </p:cNvPr>
            <p:cNvGrpSpPr/>
            <p:nvPr/>
          </p:nvGrpSpPr>
          <p:grpSpPr>
            <a:xfrm>
              <a:off x="8610795" y="3806551"/>
              <a:ext cx="1113506" cy="1125167"/>
              <a:chOff x="1154093" y="1425931"/>
              <a:chExt cx="2029867" cy="2051124"/>
            </a:xfrm>
          </p:grpSpPr>
          <p:sp>
            <p:nvSpPr>
              <p:cNvPr id="427" name="Rectangle: Rounded Corners 4126">
                <a:extLst>
                  <a:ext uri="{FF2B5EF4-FFF2-40B4-BE49-F238E27FC236}">
                    <a16:creationId xmlns:a16="http://schemas.microsoft.com/office/drawing/2014/main" id="{B0D9AC33-E8A6-A0E4-38A9-B64D2A1634CE}"/>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8" name="Rectangle: Rounded Corners 4127">
                <a:extLst>
                  <a:ext uri="{FF2B5EF4-FFF2-40B4-BE49-F238E27FC236}">
                    <a16:creationId xmlns:a16="http://schemas.microsoft.com/office/drawing/2014/main" id="{05AF87BC-85E7-1860-7DB3-1F2B5062C327}"/>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420" name="Group 419">
              <a:extLst>
                <a:ext uri="{FF2B5EF4-FFF2-40B4-BE49-F238E27FC236}">
                  <a16:creationId xmlns:a16="http://schemas.microsoft.com/office/drawing/2014/main" id="{85E7BA38-9014-C363-2078-206954480C15}"/>
                </a:ext>
              </a:extLst>
            </p:cNvPr>
            <p:cNvGrpSpPr/>
            <p:nvPr/>
          </p:nvGrpSpPr>
          <p:grpSpPr>
            <a:xfrm>
              <a:off x="8610795" y="5172527"/>
              <a:ext cx="1113506" cy="1125167"/>
              <a:chOff x="1154093" y="1425931"/>
              <a:chExt cx="2029867" cy="2051124"/>
            </a:xfrm>
          </p:grpSpPr>
          <p:sp>
            <p:nvSpPr>
              <p:cNvPr id="425" name="Rectangle: Rounded Corners 4147">
                <a:extLst>
                  <a:ext uri="{FF2B5EF4-FFF2-40B4-BE49-F238E27FC236}">
                    <a16:creationId xmlns:a16="http://schemas.microsoft.com/office/drawing/2014/main" id="{E4362F2D-5481-13CF-B490-4EFB157E3199}"/>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6" name="Rectangle: Rounded Corners 4148">
                <a:extLst>
                  <a:ext uri="{FF2B5EF4-FFF2-40B4-BE49-F238E27FC236}">
                    <a16:creationId xmlns:a16="http://schemas.microsoft.com/office/drawing/2014/main" id="{F2693262-BD29-26A9-8B26-AFC9D5D4A4CD}"/>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421" name="Picture 420">
              <a:extLst>
                <a:ext uri="{FF2B5EF4-FFF2-40B4-BE49-F238E27FC236}">
                  <a16:creationId xmlns:a16="http://schemas.microsoft.com/office/drawing/2014/main" id="{BAF530D6-1746-196B-3672-DB191833162A}"/>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8834185" y="1335589"/>
              <a:ext cx="683979" cy="603511"/>
            </a:xfrm>
            <a:prstGeom prst="rect">
              <a:avLst/>
            </a:prstGeom>
          </p:spPr>
        </p:pic>
        <p:pic>
          <p:nvPicPr>
            <p:cNvPr id="422" name="Picture 421">
              <a:extLst>
                <a:ext uri="{FF2B5EF4-FFF2-40B4-BE49-F238E27FC236}">
                  <a16:creationId xmlns:a16="http://schemas.microsoft.com/office/drawing/2014/main" id="{2B243BD7-272E-8A99-D126-FC2E96886F3F}"/>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8882977" y="2785804"/>
              <a:ext cx="683316" cy="477090"/>
            </a:xfrm>
            <a:prstGeom prst="rect">
              <a:avLst/>
            </a:prstGeom>
          </p:spPr>
        </p:pic>
        <p:pic>
          <p:nvPicPr>
            <p:cNvPr id="423" name="Picture 10">
              <a:extLst>
                <a:ext uri="{FF2B5EF4-FFF2-40B4-BE49-F238E27FC236}">
                  <a16:creationId xmlns:a16="http://schemas.microsoft.com/office/drawing/2014/main" id="{93C03F97-4456-83C3-F50D-2F7BCD8D6A66}"/>
                </a:ext>
              </a:extLst>
            </p:cNvPr>
            <p:cNvPicPr>
              <a:picLocks noChangeAspect="1" noChangeArrowheads="1"/>
            </p:cNvPicPr>
            <p:nvPr/>
          </p:nvPicPr>
          <p:blipFill>
            <a:blip r:embed="rId25" cstate="screen">
              <a:extLst>
                <a:ext uri="{28A0092B-C50C-407E-A947-70E740481C1C}">
                  <a14:useLocalDpi xmlns:a14="http://schemas.microsoft.com/office/drawing/2010/main"/>
                </a:ext>
              </a:extLst>
            </a:blip>
            <a:srcRect/>
            <a:stretch>
              <a:fillRect/>
            </a:stretch>
          </p:blipFill>
          <p:spPr bwMode="auto">
            <a:xfrm>
              <a:off x="8786032" y="4160033"/>
              <a:ext cx="835211" cy="351240"/>
            </a:xfrm>
            <a:prstGeom prst="rect">
              <a:avLst/>
            </a:prstGeom>
            <a:noFill/>
            <a:extLst>
              <a:ext uri="{909E8E84-426E-40DD-AFC4-6F175D3DCCD1}">
                <a14:hiddenFill xmlns:a14="http://schemas.microsoft.com/office/drawing/2010/main">
                  <a:solidFill>
                    <a:srgbClr val="FFFFFF"/>
                  </a:solidFill>
                </a14:hiddenFill>
              </a:ext>
            </a:extLst>
          </p:spPr>
        </p:pic>
        <p:pic>
          <p:nvPicPr>
            <p:cNvPr id="424" name="Picture 423">
              <a:extLst>
                <a:ext uri="{FF2B5EF4-FFF2-40B4-BE49-F238E27FC236}">
                  <a16:creationId xmlns:a16="http://schemas.microsoft.com/office/drawing/2014/main" id="{091BA829-9DAF-11E0-37BD-3A6ACE082DBF}"/>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8817080" y="5305505"/>
              <a:ext cx="788916" cy="757465"/>
            </a:xfrm>
            <a:prstGeom prst="rect">
              <a:avLst/>
            </a:prstGeom>
          </p:spPr>
        </p:pic>
      </p:grpSp>
      <p:grpSp>
        <p:nvGrpSpPr>
          <p:cNvPr id="433" name="Group 432">
            <a:extLst>
              <a:ext uri="{FF2B5EF4-FFF2-40B4-BE49-F238E27FC236}">
                <a16:creationId xmlns:a16="http://schemas.microsoft.com/office/drawing/2014/main" id="{7F753A9E-E2F9-7A31-5347-6B9D2FC29D85}"/>
              </a:ext>
            </a:extLst>
          </p:cNvPr>
          <p:cNvGrpSpPr/>
          <p:nvPr/>
        </p:nvGrpSpPr>
        <p:grpSpPr>
          <a:xfrm>
            <a:off x="10427174" y="1115737"/>
            <a:ext cx="1113506" cy="5191214"/>
            <a:chOff x="10232835" y="1115737"/>
            <a:chExt cx="1113506" cy="5191214"/>
          </a:xfrm>
        </p:grpSpPr>
        <p:grpSp>
          <p:nvGrpSpPr>
            <p:cNvPr id="434" name="Group 433">
              <a:extLst>
                <a:ext uri="{FF2B5EF4-FFF2-40B4-BE49-F238E27FC236}">
                  <a16:creationId xmlns:a16="http://schemas.microsoft.com/office/drawing/2014/main" id="{C67EE16B-3FB6-8EDE-045A-EF302D0AB708}"/>
                </a:ext>
              </a:extLst>
            </p:cNvPr>
            <p:cNvGrpSpPr/>
            <p:nvPr/>
          </p:nvGrpSpPr>
          <p:grpSpPr>
            <a:xfrm>
              <a:off x="10232835" y="2477621"/>
              <a:ext cx="1113506" cy="1125167"/>
              <a:chOff x="1154093" y="1425931"/>
              <a:chExt cx="2029867" cy="2051124"/>
            </a:xfrm>
          </p:grpSpPr>
          <p:sp>
            <p:nvSpPr>
              <p:cNvPr id="448" name="Rectangle: Rounded Corners 110">
                <a:extLst>
                  <a:ext uri="{FF2B5EF4-FFF2-40B4-BE49-F238E27FC236}">
                    <a16:creationId xmlns:a16="http://schemas.microsoft.com/office/drawing/2014/main" id="{2E270B99-032B-AD84-C576-1FAB74E0BAAD}"/>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9" name="Rectangle: Rounded Corners 111">
                <a:extLst>
                  <a:ext uri="{FF2B5EF4-FFF2-40B4-BE49-F238E27FC236}">
                    <a16:creationId xmlns:a16="http://schemas.microsoft.com/office/drawing/2014/main" id="{31128658-8D16-8DBC-AEA6-F034E00813D4}"/>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435" name="Group 434">
              <a:extLst>
                <a:ext uri="{FF2B5EF4-FFF2-40B4-BE49-F238E27FC236}">
                  <a16:creationId xmlns:a16="http://schemas.microsoft.com/office/drawing/2014/main" id="{3FF3659A-24E5-A8D9-510C-AB0CECAE1C17}"/>
                </a:ext>
              </a:extLst>
            </p:cNvPr>
            <p:cNvGrpSpPr/>
            <p:nvPr/>
          </p:nvGrpSpPr>
          <p:grpSpPr>
            <a:xfrm>
              <a:off x="10232835" y="1115737"/>
              <a:ext cx="1113506" cy="1125167"/>
              <a:chOff x="1154093" y="1425931"/>
              <a:chExt cx="2029867" cy="2051124"/>
            </a:xfrm>
          </p:grpSpPr>
          <p:sp>
            <p:nvSpPr>
              <p:cNvPr id="446" name="Rectangle: Rounded Corners 4108">
                <a:extLst>
                  <a:ext uri="{FF2B5EF4-FFF2-40B4-BE49-F238E27FC236}">
                    <a16:creationId xmlns:a16="http://schemas.microsoft.com/office/drawing/2014/main" id="{D0B9A058-01D3-3966-567C-8A3EFDCEACE6}"/>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7" name="Rectangle: Rounded Corners 4109">
                <a:extLst>
                  <a:ext uri="{FF2B5EF4-FFF2-40B4-BE49-F238E27FC236}">
                    <a16:creationId xmlns:a16="http://schemas.microsoft.com/office/drawing/2014/main" id="{29E43204-5FB4-B250-B9AE-84898C476F63}"/>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436" name="Group 435">
              <a:extLst>
                <a:ext uri="{FF2B5EF4-FFF2-40B4-BE49-F238E27FC236}">
                  <a16:creationId xmlns:a16="http://schemas.microsoft.com/office/drawing/2014/main" id="{BC314662-F9A2-4316-CA99-083650011BC6}"/>
                </a:ext>
              </a:extLst>
            </p:cNvPr>
            <p:cNvGrpSpPr/>
            <p:nvPr/>
          </p:nvGrpSpPr>
          <p:grpSpPr>
            <a:xfrm>
              <a:off x="10232835" y="3815808"/>
              <a:ext cx="1113506" cy="1125167"/>
              <a:chOff x="1154093" y="1425931"/>
              <a:chExt cx="2029867" cy="2051124"/>
            </a:xfrm>
          </p:grpSpPr>
          <p:sp>
            <p:nvSpPr>
              <p:cNvPr id="444" name="Rectangle: Rounded Corners 4129">
                <a:extLst>
                  <a:ext uri="{FF2B5EF4-FFF2-40B4-BE49-F238E27FC236}">
                    <a16:creationId xmlns:a16="http://schemas.microsoft.com/office/drawing/2014/main" id="{3E813EBC-9E75-7391-2C4E-217CA5FB25D0}"/>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5" name="Rectangle: Rounded Corners 4130">
                <a:extLst>
                  <a:ext uri="{FF2B5EF4-FFF2-40B4-BE49-F238E27FC236}">
                    <a16:creationId xmlns:a16="http://schemas.microsoft.com/office/drawing/2014/main" id="{2462E78E-BE1F-6091-E07B-8EC3826C0DB9}"/>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437" name="Group 436">
              <a:extLst>
                <a:ext uri="{FF2B5EF4-FFF2-40B4-BE49-F238E27FC236}">
                  <a16:creationId xmlns:a16="http://schemas.microsoft.com/office/drawing/2014/main" id="{B857A420-05DD-EA5E-F4AA-C0FD5091EA63}"/>
                </a:ext>
              </a:extLst>
            </p:cNvPr>
            <p:cNvGrpSpPr/>
            <p:nvPr/>
          </p:nvGrpSpPr>
          <p:grpSpPr>
            <a:xfrm>
              <a:off x="10232835" y="5181784"/>
              <a:ext cx="1113506" cy="1125167"/>
              <a:chOff x="1154093" y="1425931"/>
              <a:chExt cx="2029867" cy="2051124"/>
            </a:xfrm>
          </p:grpSpPr>
          <p:sp>
            <p:nvSpPr>
              <p:cNvPr id="442" name="Rectangle: Rounded Corners 4150">
                <a:extLst>
                  <a:ext uri="{FF2B5EF4-FFF2-40B4-BE49-F238E27FC236}">
                    <a16:creationId xmlns:a16="http://schemas.microsoft.com/office/drawing/2014/main" id="{A6642C9D-184A-2596-E493-7D00B67AAB7C}"/>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3" name="Rectangle: Rounded Corners 4151">
                <a:extLst>
                  <a:ext uri="{FF2B5EF4-FFF2-40B4-BE49-F238E27FC236}">
                    <a16:creationId xmlns:a16="http://schemas.microsoft.com/office/drawing/2014/main" id="{AA9CF46F-2869-77A6-C6C8-98E64079448B}"/>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438" name="Picture 437">
              <a:extLst>
                <a:ext uri="{FF2B5EF4-FFF2-40B4-BE49-F238E27FC236}">
                  <a16:creationId xmlns:a16="http://schemas.microsoft.com/office/drawing/2014/main" id="{4B33290C-511D-A69B-B1BE-1E6871043FDB}"/>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10379815" y="1565192"/>
              <a:ext cx="852595" cy="213149"/>
            </a:xfrm>
            <a:prstGeom prst="rect">
              <a:avLst/>
            </a:prstGeom>
          </p:spPr>
        </p:pic>
        <p:pic>
          <p:nvPicPr>
            <p:cNvPr id="439" name="Picture 10" descr="Best Construction ERP Software | NWAY ERP">
              <a:extLst>
                <a:ext uri="{FF2B5EF4-FFF2-40B4-BE49-F238E27FC236}">
                  <a16:creationId xmlns:a16="http://schemas.microsoft.com/office/drawing/2014/main" id="{45626476-CA3A-2001-A016-05619009A11F}"/>
                </a:ext>
              </a:extLst>
            </p:cNvPr>
            <p:cNvPicPr>
              <a:picLocks noChangeAspect="1" noChangeArrowheads="1"/>
            </p:cNvPicPr>
            <p:nvPr/>
          </p:nvPicPr>
          <p:blipFill rotWithShape="1">
            <a:blip r:embed="rId28" cstate="screen">
              <a:extLst>
                <a:ext uri="{28A0092B-C50C-407E-A947-70E740481C1C}">
                  <a14:useLocalDpi xmlns:a14="http://schemas.microsoft.com/office/drawing/2010/main"/>
                </a:ext>
              </a:extLst>
            </a:blip>
            <a:srcRect/>
            <a:stretch>
              <a:fillRect/>
            </a:stretch>
          </p:blipFill>
          <p:spPr bwMode="auto">
            <a:xfrm>
              <a:off x="10430445" y="2785804"/>
              <a:ext cx="751334" cy="583856"/>
            </a:xfrm>
            <a:prstGeom prst="rect">
              <a:avLst/>
            </a:prstGeom>
            <a:noFill/>
            <a:extLst>
              <a:ext uri="{909E8E84-426E-40DD-AFC4-6F175D3DCCD1}">
                <a14:hiddenFill xmlns:a14="http://schemas.microsoft.com/office/drawing/2010/main">
                  <a:solidFill>
                    <a:srgbClr val="FFFFFF"/>
                  </a:solidFill>
                </a14:hiddenFill>
              </a:ext>
            </a:extLst>
          </p:spPr>
        </p:pic>
        <p:pic>
          <p:nvPicPr>
            <p:cNvPr id="440" name="Picture 439">
              <a:extLst>
                <a:ext uri="{FF2B5EF4-FFF2-40B4-BE49-F238E27FC236}">
                  <a16:creationId xmlns:a16="http://schemas.microsoft.com/office/drawing/2014/main" id="{98A40A7D-C7F9-F0B8-6891-F5CF874E83A3}"/>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10453718" y="4072391"/>
              <a:ext cx="651205" cy="609464"/>
            </a:xfrm>
            <a:prstGeom prst="rect">
              <a:avLst/>
            </a:prstGeom>
          </p:spPr>
        </p:pic>
        <p:pic>
          <p:nvPicPr>
            <p:cNvPr id="441" name="Picture 440">
              <a:extLst>
                <a:ext uri="{FF2B5EF4-FFF2-40B4-BE49-F238E27FC236}">
                  <a16:creationId xmlns:a16="http://schemas.microsoft.com/office/drawing/2014/main" id="{D1F7C8E2-2BCF-C9C4-448F-AB54ED6443EA}"/>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a:off x="10457075" y="5502934"/>
              <a:ext cx="775335" cy="535300"/>
            </a:xfrm>
            <a:prstGeom prst="rect">
              <a:avLst/>
            </a:prstGeom>
          </p:spPr>
        </p:pic>
      </p:grpSp>
    </p:spTree>
    <p:extLst>
      <p:ext uri="{BB962C8B-B14F-4D97-AF65-F5344CB8AC3E}">
        <p14:creationId xmlns:p14="http://schemas.microsoft.com/office/powerpoint/2010/main" val="282523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29  </a:t>
            </a:r>
          </a:p>
        </p:txBody>
      </p:sp>
      <p:sp>
        <p:nvSpPr>
          <p:cNvPr id="155" name="TextBox 43">
            <a:extLst>
              <a:ext uri="{FF2B5EF4-FFF2-40B4-BE49-F238E27FC236}">
                <a16:creationId xmlns:a16="http://schemas.microsoft.com/office/drawing/2014/main" id="{159BCE62-3794-0AF6-43F0-AD0966B4AE89}"/>
              </a:ext>
            </a:extLst>
          </p:cNvPr>
          <p:cNvSpPr txBox="1"/>
          <p:nvPr/>
        </p:nvSpPr>
        <p:spPr>
          <a:xfrm>
            <a:off x="3686810" y="195516"/>
            <a:ext cx="4818380" cy="523240"/>
          </a:xfrm>
          <a:prstGeom prst="rect">
            <a:avLst/>
          </a:prstGeom>
          <a:solidFill>
            <a:schemeClr val="bg1"/>
          </a:solidFill>
        </p:spPr>
        <p:txBody>
          <a:bodyPr wrap="square" rtlCol="0">
            <a:spAutoFit/>
          </a:bodyPr>
          <a:lstStyle/>
          <a:p>
            <a:pPr algn="ctr"/>
            <a:r>
              <a:rPr lang="en-IN" sz="2800" b="1" dirty="0">
                <a:latin typeface="Cambria" panose="02040503050406030204" pitchFamily="18" charset="0"/>
                <a:ea typeface="Cambria" panose="02040503050406030204" pitchFamily="18" charset="0"/>
              </a:rPr>
              <a:t>Private Sector </a:t>
            </a:r>
            <a:r>
              <a:rPr lang="en-IN" sz="2800" b="1" dirty="0">
                <a:solidFill>
                  <a:srgbClr val="00843B"/>
                </a:solidFill>
                <a:latin typeface="Cambria" panose="02040503050406030204" pitchFamily="18" charset="0"/>
                <a:ea typeface="Cambria" panose="02040503050406030204" pitchFamily="18" charset="0"/>
              </a:rPr>
              <a:t>Clientele </a:t>
            </a:r>
          </a:p>
        </p:txBody>
      </p:sp>
      <p:grpSp>
        <p:nvGrpSpPr>
          <p:cNvPr id="128" name="Group 127">
            <a:extLst>
              <a:ext uri="{FF2B5EF4-FFF2-40B4-BE49-F238E27FC236}">
                <a16:creationId xmlns:a16="http://schemas.microsoft.com/office/drawing/2014/main" id="{7A1AB163-1163-2044-DB8B-5DD588C47D13}"/>
              </a:ext>
            </a:extLst>
          </p:cNvPr>
          <p:cNvGrpSpPr/>
          <p:nvPr/>
        </p:nvGrpSpPr>
        <p:grpSpPr>
          <a:xfrm>
            <a:off x="565658" y="1097234"/>
            <a:ext cx="1113506" cy="5191214"/>
            <a:chOff x="845659" y="1113860"/>
            <a:chExt cx="1113506" cy="5191214"/>
          </a:xfrm>
        </p:grpSpPr>
        <p:grpSp>
          <p:nvGrpSpPr>
            <p:cNvPr id="129" name="Group 128">
              <a:extLst>
                <a:ext uri="{FF2B5EF4-FFF2-40B4-BE49-F238E27FC236}">
                  <a16:creationId xmlns:a16="http://schemas.microsoft.com/office/drawing/2014/main" id="{5B5371E2-0B42-FB6D-1C4F-4E1746A1A996}"/>
                </a:ext>
              </a:extLst>
            </p:cNvPr>
            <p:cNvGrpSpPr/>
            <p:nvPr/>
          </p:nvGrpSpPr>
          <p:grpSpPr>
            <a:xfrm>
              <a:off x="845659" y="2475744"/>
              <a:ext cx="1113506" cy="1125167"/>
              <a:chOff x="1154093" y="1425931"/>
              <a:chExt cx="2029867" cy="2051124"/>
            </a:xfrm>
          </p:grpSpPr>
          <p:sp>
            <p:nvSpPr>
              <p:cNvPr id="143" name="Rectangle: Rounded Corners 94">
                <a:extLst>
                  <a:ext uri="{FF2B5EF4-FFF2-40B4-BE49-F238E27FC236}">
                    <a16:creationId xmlns:a16="http://schemas.microsoft.com/office/drawing/2014/main" id="{3079CC6D-48FB-0BC4-E01D-628A398A8DD4}"/>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4" name="Rectangle: Rounded Corners 95">
                <a:extLst>
                  <a:ext uri="{FF2B5EF4-FFF2-40B4-BE49-F238E27FC236}">
                    <a16:creationId xmlns:a16="http://schemas.microsoft.com/office/drawing/2014/main" id="{BF73B9F9-758C-5DE8-F30C-ECFBB27067E3}"/>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30" name="Group 129">
              <a:extLst>
                <a:ext uri="{FF2B5EF4-FFF2-40B4-BE49-F238E27FC236}">
                  <a16:creationId xmlns:a16="http://schemas.microsoft.com/office/drawing/2014/main" id="{804E662D-7AA7-9B3C-D43A-B1D0DCB8AA13}"/>
                </a:ext>
              </a:extLst>
            </p:cNvPr>
            <p:cNvGrpSpPr/>
            <p:nvPr/>
          </p:nvGrpSpPr>
          <p:grpSpPr>
            <a:xfrm>
              <a:off x="845659" y="1113860"/>
              <a:ext cx="1113506" cy="1125167"/>
              <a:chOff x="1154093" y="1425931"/>
              <a:chExt cx="2029867" cy="2051124"/>
            </a:xfrm>
          </p:grpSpPr>
          <p:sp>
            <p:nvSpPr>
              <p:cNvPr id="141" name="Rectangle: Rounded Corners 119">
                <a:extLst>
                  <a:ext uri="{FF2B5EF4-FFF2-40B4-BE49-F238E27FC236}">
                    <a16:creationId xmlns:a16="http://schemas.microsoft.com/office/drawing/2014/main" id="{F1CD5E5F-4B5E-B8E3-32C8-EC15D07C5DF7}"/>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2" name="Rectangle: Rounded Corners 120">
                <a:extLst>
                  <a:ext uri="{FF2B5EF4-FFF2-40B4-BE49-F238E27FC236}">
                    <a16:creationId xmlns:a16="http://schemas.microsoft.com/office/drawing/2014/main" id="{066106DB-2D3F-6605-F810-7A099DAAD338}"/>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31" name="Group 130">
              <a:extLst>
                <a:ext uri="{FF2B5EF4-FFF2-40B4-BE49-F238E27FC236}">
                  <a16:creationId xmlns:a16="http://schemas.microsoft.com/office/drawing/2014/main" id="{C0C6A645-1905-039D-43CD-09142AA13703}"/>
                </a:ext>
              </a:extLst>
            </p:cNvPr>
            <p:cNvGrpSpPr/>
            <p:nvPr/>
          </p:nvGrpSpPr>
          <p:grpSpPr>
            <a:xfrm>
              <a:off x="845659" y="3813931"/>
              <a:ext cx="1113506" cy="1125167"/>
              <a:chOff x="1154093" y="1425931"/>
              <a:chExt cx="2029867" cy="2051124"/>
            </a:xfrm>
          </p:grpSpPr>
          <p:sp>
            <p:nvSpPr>
              <p:cNvPr id="139" name="Rectangle: Rounded Corners 145">
                <a:extLst>
                  <a:ext uri="{FF2B5EF4-FFF2-40B4-BE49-F238E27FC236}">
                    <a16:creationId xmlns:a16="http://schemas.microsoft.com/office/drawing/2014/main" id="{AD025FB1-98D1-9763-54D8-B1AFE6F1C420}"/>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0" name="Rectangle: Rounded Corners 146">
                <a:extLst>
                  <a:ext uri="{FF2B5EF4-FFF2-40B4-BE49-F238E27FC236}">
                    <a16:creationId xmlns:a16="http://schemas.microsoft.com/office/drawing/2014/main" id="{B917E275-8D68-C178-685A-7EEB79FFDED3}"/>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32" name="Group 131">
              <a:extLst>
                <a:ext uri="{FF2B5EF4-FFF2-40B4-BE49-F238E27FC236}">
                  <a16:creationId xmlns:a16="http://schemas.microsoft.com/office/drawing/2014/main" id="{25B3FD70-6630-01C6-1E8A-C9A90C410626}"/>
                </a:ext>
              </a:extLst>
            </p:cNvPr>
            <p:cNvGrpSpPr/>
            <p:nvPr/>
          </p:nvGrpSpPr>
          <p:grpSpPr>
            <a:xfrm>
              <a:off x="845659" y="5179907"/>
              <a:ext cx="1113506" cy="1125167"/>
              <a:chOff x="1154093" y="1425931"/>
              <a:chExt cx="2029867" cy="2051124"/>
            </a:xfrm>
          </p:grpSpPr>
          <p:sp>
            <p:nvSpPr>
              <p:cNvPr id="137" name="Rectangle: Rounded Corners 167">
                <a:extLst>
                  <a:ext uri="{FF2B5EF4-FFF2-40B4-BE49-F238E27FC236}">
                    <a16:creationId xmlns:a16="http://schemas.microsoft.com/office/drawing/2014/main" id="{15AD0959-3D9B-8F1A-CCB6-7597913B6085}"/>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8" name="Rectangle: Rounded Corners 168">
                <a:extLst>
                  <a:ext uri="{FF2B5EF4-FFF2-40B4-BE49-F238E27FC236}">
                    <a16:creationId xmlns:a16="http://schemas.microsoft.com/office/drawing/2014/main" id="{B8DCD026-D63B-6F10-E06F-86B0FE35ED97}"/>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33" name="Picture 132">
              <a:extLst>
                <a:ext uri="{FF2B5EF4-FFF2-40B4-BE49-F238E27FC236}">
                  <a16:creationId xmlns:a16="http://schemas.microsoft.com/office/drawing/2014/main" id="{FB860849-83B0-0D35-20E9-BAE6C6466550}"/>
                </a:ext>
              </a:extLst>
            </p:cNvPr>
            <p:cNvPicPr>
              <a:picLocks noChangeAspect="1"/>
            </p:cNvPicPr>
            <p:nvPr/>
          </p:nvPicPr>
          <p:blipFill>
            <a:blip r:embed="rId2"/>
            <a:stretch>
              <a:fillRect/>
            </a:stretch>
          </p:blipFill>
          <p:spPr>
            <a:xfrm>
              <a:off x="1022173" y="2821082"/>
              <a:ext cx="892786" cy="472374"/>
            </a:xfrm>
            <a:prstGeom prst="rect">
              <a:avLst/>
            </a:prstGeom>
          </p:spPr>
        </p:pic>
        <p:pic>
          <p:nvPicPr>
            <p:cNvPr id="134" name="Picture 14">
              <a:extLst>
                <a:ext uri="{FF2B5EF4-FFF2-40B4-BE49-F238E27FC236}">
                  <a16:creationId xmlns:a16="http://schemas.microsoft.com/office/drawing/2014/main" id="{80E003DD-E4F9-3877-643E-05B441A53E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290" y="4274758"/>
              <a:ext cx="905804" cy="317826"/>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134">
              <a:extLst>
                <a:ext uri="{FF2B5EF4-FFF2-40B4-BE49-F238E27FC236}">
                  <a16:creationId xmlns:a16="http://schemas.microsoft.com/office/drawing/2014/main" id="{ABAB832F-1B5C-A493-9C6C-9CB8574B3793}"/>
                </a:ext>
              </a:extLst>
            </p:cNvPr>
            <p:cNvPicPr>
              <a:picLocks noChangeAspect="1"/>
            </p:cNvPicPr>
            <p:nvPr/>
          </p:nvPicPr>
          <p:blipFill>
            <a:blip r:embed="rId4"/>
            <a:stretch>
              <a:fillRect/>
            </a:stretch>
          </p:blipFill>
          <p:spPr>
            <a:xfrm>
              <a:off x="983569" y="5535321"/>
              <a:ext cx="916461" cy="497028"/>
            </a:xfrm>
            <a:prstGeom prst="rect">
              <a:avLst/>
            </a:prstGeom>
          </p:spPr>
        </p:pic>
        <p:pic>
          <p:nvPicPr>
            <p:cNvPr id="136" name="Picture 8" descr="CIMCO Software Products - Managed Solutions">
              <a:extLst>
                <a:ext uri="{FF2B5EF4-FFF2-40B4-BE49-F238E27FC236}">
                  <a16:creationId xmlns:a16="http://schemas.microsoft.com/office/drawing/2014/main" id="{0080A33C-27B8-3639-D43E-2C9E6CCD730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4574" y="1574165"/>
              <a:ext cx="879440" cy="22930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5" name="Group 144">
            <a:extLst>
              <a:ext uri="{FF2B5EF4-FFF2-40B4-BE49-F238E27FC236}">
                <a16:creationId xmlns:a16="http://schemas.microsoft.com/office/drawing/2014/main" id="{E77D6C6A-8E42-00B3-9C71-52DA378EDAE4}"/>
              </a:ext>
            </a:extLst>
          </p:cNvPr>
          <p:cNvGrpSpPr/>
          <p:nvPr/>
        </p:nvGrpSpPr>
        <p:grpSpPr>
          <a:xfrm>
            <a:off x="2190408" y="1101028"/>
            <a:ext cx="1113506" cy="5191214"/>
            <a:chOff x="2433842" y="1150906"/>
            <a:chExt cx="1113506" cy="5191214"/>
          </a:xfrm>
        </p:grpSpPr>
        <p:grpSp>
          <p:nvGrpSpPr>
            <p:cNvPr id="146" name="Group 145">
              <a:extLst>
                <a:ext uri="{FF2B5EF4-FFF2-40B4-BE49-F238E27FC236}">
                  <a16:creationId xmlns:a16="http://schemas.microsoft.com/office/drawing/2014/main" id="{EB856395-3A19-69F2-D6FE-DA026F2000AE}"/>
                </a:ext>
              </a:extLst>
            </p:cNvPr>
            <p:cNvGrpSpPr/>
            <p:nvPr/>
          </p:nvGrpSpPr>
          <p:grpSpPr>
            <a:xfrm>
              <a:off x="2433842" y="2512790"/>
              <a:ext cx="1113506" cy="1125167"/>
              <a:chOff x="1154093" y="1425931"/>
              <a:chExt cx="2029867" cy="2051124"/>
            </a:xfrm>
          </p:grpSpPr>
          <p:sp>
            <p:nvSpPr>
              <p:cNvPr id="161" name="Rectangle: Rounded Corners 101">
                <a:extLst>
                  <a:ext uri="{FF2B5EF4-FFF2-40B4-BE49-F238E27FC236}">
                    <a16:creationId xmlns:a16="http://schemas.microsoft.com/office/drawing/2014/main" id="{B581A25D-7584-66DF-083B-B34276D000A0}"/>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2" name="Rectangle: Rounded Corners 102">
                <a:extLst>
                  <a:ext uri="{FF2B5EF4-FFF2-40B4-BE49-F238E27FC236}">
                    <a16:creationId xmlns:a16="http://schemas.microsoft.com/office/drawing/2014/main" id="{51364885-F17D-A694-ABD7-5F07BB0B0F80}"/>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47" name="Group 146">
              <a:extLst>
                <a:ext uri="{FF2B5EF4-FFF2-40B4-BE49-F238E27FC236}">
                  <a16:creationId xmlns:a16="http://schemas.microsoft.com/office/drawing/2014/main" id="{919362D5-1E33-B4EC-D057-136FBE82B54F}"/>
                </a:ext>
              </a:extLst>
            </p:cNvPr>
            <p:cNvGrpSpPr/>
            <p:nvPr/>
          </p:nvGrpSpPr>
          <p:grpSpPr>
            <a:xfrm>
              <a:off x="2433842" y="1150906"/>
              <a:ext cx="1113506" cy="1125167"/>
              <a:chOff x="1154093" y="1425931"/>
              <a:chExt cx="2029867" cy="2051124"/>
            </a:xfrm>
          </p:grpSpPr>
          <p:sp>
            <p:nvSpPr>
              <p:cNvPr id="159" name="Rectangle: Rounded Corners 124">
                <a:extLst>
                  <a:ext uri="{FF2B5EF4-FFF2-40B4-BE49-F238E27FC236}">
                    <a16:creationId xmlns:a16="http://schemas.microsoft.com/office/drawing/2014/main" id="{8DEE5DDF-1BA7-28FD-8C86-D5110A6F687B}"/>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0" name="Rectangle: Rounded Corners 126">
                <a:extLst>
                  <a:ext uri="{FF2B5EF4-FFF2-40B4-BE49-F238E27FC236}">
                    <a16:creationId xmlns:a16="http://schemas.microsoft.com/office/drawing/2014/main" id="{48E8C2A8-4496-0C28-59DC-2BC27E746E28}"/>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48" name="Group 147">
              <a:extLst>
                <a:ext uri="{FF2B5EF4-FFF2-40B4-BE49-F238E27FC236}">
                  <a16:creationId xmlns:a16="http://schemas.microsoft.com/office/drawing/2014/main" id="{28D19B75-3E8D-B217-7FDD-6B965CE5D0E3}"/>
                </a:ext>
              </a:extLst>
            </p:cNvPr>
            <p:cNvGrpSpPr/>
            <p:nvPr/>
          </p:nvGrpSpPr>
          <p:grpSpPr>
            <a:xfrm>
              <a:off x="2433842" y="3850977"/>
              <a:ext cx="1113506" cy="1125167"/>
              <a:chOff x="1154093" y="1425931"/>
              <a:chExt cx="2029867" cy="2051124"/>
            </a:xfrm>
          </p:grpSpPr>
          <p:sp>
            <p:nvSpPr>
              <p:cNvPr id="157" name="Rectangle: Rounded Corners 148">
                <a:extLst>
                  <a:ext uri="{FF2B5EF4-FFF2-40B4-BE49-F238E27FC236}">
                    <a16:creationId xmlns:a16="http://schemas.microsoft.com/office/drawing/2014/main" id="{732ECFCA-F6E1-D8B3-59CE-131E42859012}"/>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8" name="Rectangle: Rounded Corners 150">
                <a:extLst>
                  <a:ext uri="{FF2B5EF4-FFF2-40B4-BE49-F238E27FC236}">
                    <a16:creationId xmlns:a16="http://schemas.microsoft.com/office/drawing/2014/main" id="{88C474A1-642F-45FB-1253-C115E83D8347}"/>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49" name="Group 148">
              <a:extLst>
                <a:ext uri="{FF2B5EF4-FFF2-40B4-BE49-F238E27FC236}">
                  <a16:creationId xmlns:a16="http://schemas.microsoft.com/office/drawing/2014/main" id="{9CBFEF3A-96B0-F52F-C764-07FAA699CBB8}"/>
                </a:ext>
              </a:extLst>
            </p:cNvPr>
            <p:cNvGrpSpPr/>
            <p:nvPr/>
          </p:nvGrpSpPr>
          <p:grpSpPr>
            <a:xfrm>
              <a:off x="2433842" y="5216953"/>
              <a:ext cx="1113506" cy="1125167"/>
              <a:chOff x="1154093" y="1425931"/>
              <a:chExt cx="2029867" cy="2051124"/>
            </a:xfrm>
          </p:grpSpPr>
          <p:sp>
            <p:nvSpPr>
              <p:cNvPr id="154" name="Rectangle: Rounded Corners 170">
                <a:extLst>
                  <a:ext uri="{FF2B5EF4-FFF2-40B4-BE49-F238E27FC236}">
                    <a16:creationId xmlns:a16="http://schemas.microsoft.com/office/drawing/2014/main" id="{EEC4E523-F9C7-C3C0-7784-593A0EF89E10}"/>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6" name="Rectangle: Rounded Corners 171">
                <a:extLst>
                  <a:ext uri="{FF2B5EF4-FFF2-40B4-BE49-F238E27FC236}">
                    <a16:creationId xmlns:a16="http://schemas.microsoft.com/office/drawing/2014/main" id="{9132322C-5804-00A4-D0DE-121D7B7C3779}"/>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50" name="Picture 149">
              <a:extLst>
                <a:ext uri="{FF2B5EF4-FFF2-40B4-BE49-F238E27FC236}">
                  <a16:creationId xmlns:a16="http://schemas.microsoft.com/office/drawing/2014/main" id="{1F481F75-E6DD-5BAD-0699-26426AFA2A4F}"/>
                </a:ext>
              </a:extLst>
            </p:cNvPr>
            <p:cNvPicPr>
              <a:picLocks noChangeAspect="1"/>
            </p:cNvPicPr>
            <p:nvPr/>
          </p:nvPicPr>
          <p:blipFill>
            <a:blip r:embed="rId6"/>
            <a:stretch>
              <a:fillRect/>
            </a:stretch>
          </p:blipFill>
          <p:spPr>
            <a:xfrm>
              <a:off x="2618604" y="2838779"/>
              <a:ext cx="782894" cy="481781"/>
            </a:xfrm>
            <a:prstGeom prst="rect">
              <a:avLst/>
            </a:prstGeom>
          </p:spPr>
        </p:pic>
        <p:pic>
          <p:nvPicPr>
            <p:cNvPr id="151" name="Picture 150">
              <a:extLst>
                <a:ext uri="{FF2B5EF4-FFF2-40B4-BE49-F238E27FC236}">
                  <a16:creationId xmlns:a16="http://schemas.microsoft.com/office/drawing/2014/main" id="{A497F2F9-E913-0DE2-BA79-0416573A7176}"/>
                </a:ext>
              </a:extLst>
            </p:cNvPr>
            <p:cNvPicPr>
              <a:picLocks noChangeAspect="1"/>
            </p:cNvPicPr>
            <p:nvPr/>
          </p:nvPicPr>
          <p:blipFill>
            <a:blip r:embed="rId7"/>
            <a:stretch>
              <a:fillRect/>
            </a:stretch>
          </p:blipFill>
          <p:spPr>
            <a:xfrm>
              <a:off x="2550483" y="1588920"/>
              <a:ext cx="892786" cy="280730"/>
            </a:xfrm>
            <a:prstGeom prst="rect">
              <a:avLst/>
            </a:prstGeom>
          </p:spPr>
        </p:pic>
        <p:pic>
          <p:nvPicPr>
            <p:cNvPr id="152" name="Picture 16">
              <a:extLst>
                <a:ext uri="{FF2B5EF4-FFF2-40B4-BE49-F238E27FC236}">
                  <a16:creationId xmlns:a16="http://schemas.microsoft.com/office/drawing/2014/main" id="{63E4B438-D85E-391C-79F9-2BBC804C189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37465" y="4343653"/>
              <a:ext cx="905804" cy="154270"/>
            </a:xfrm>
            <a:prstGeom prst="rect">
              <a:avLst/>
            </a:prstGeom>
            <a:noFill/>
            <a:extLst>
              <a:ext uri="{909E8E84-426E-40DD-AFC4-6F175D3DCCD1}">
                <a14:hiddenFill xmlns:a14="http://schemas.microsoft.com/office/drawing/2010/main">
                  <a:solidFill>
                    <a:srgbClr val="FFFFFF"/>
                  </a:solidFill>
                </a14:hiddenFill>
              </a:ext>
            </a:extLst>
          </p:spPr>
        </p:pic>
        <p:pic>
          <p:nvPicPr>
            <p:cNvPr id="153" name="Picture 152">
              <a:extLst>
                <a:ext uri="{FF2B5EF4-FFF2-40B4-BE49-F238E27FC236}">
                  <a16:creationId xmlns:a16="http://schemas.microsoft.com/office/drawing/2014/main" id="{3AC0F015-9617-255D-48DA-922991CCCE15}"/>
                </a:ext>
              </a:extLst>
            </p:cNvPr>
            <p:cNvPicPr>
              <a:picLocks noChangeAspect="1"/>
            </p:cNvPicPr>
            <p:nvPr/>
          </p:nvPicPr>
          <p:blipFill>
            <a:blip r:embed="rId9"/>
            <a:stretch>
              <a:fillRect/>
            </a:stretch>
          </p:blipFill>
          <p:spPr>
            <a:xfrm>
              <a:off x="2537465" y="5638125"/>
              <a:ext cx="971492" cy="281320"/>
            </a:xfrm>
            <a:prstGeom prst="rect">
              <a:avLst/>
            </a:prstGeom>
          </p:spPr>
        </p:pic>
      </p:grpSp>
      <p:grpSp>
        <p:nvGrpSpPr>
          <p:cNvPr id="163" name="Group 162">
            <a:extLst>
              <a:ext uri="{FF2B5EF4-FFF2-40B4-BE49-F238E27FC236}">
                <a16:creationId xmlns:a16="http://schemas.microsoft.com/office/drawing/2014/main" id="{049F269C-D093-92EC-54B6-7FDC21728F91}"/>
              </a:ext>
            </a:extLst>
          </p:cNvPr>
          <p:cNvGrpSpPr/>
          <p:nvPr/>
        </p:nvGrpSpPr>
        <p:grpSpPr>
          <a:xfrm>
            <a:off x="3805214" y="1100087"/>
            <a:ext cx="1113506" cy="5191214"/>
            <a:chOff x="3944091" y="1141652"/>
            <a:chExt cx="1113506" cy="5191214"/>
          </a:xfrm>
        </p:grpSpPr>
        <p:grpSp>
          <p:nvGrpSpPr>
            <p:cNvPr id="164" name="Group 163">
              <a:extLst>
                <a:ext uri="{FF2B5EF4-FFF2-40B4-BE49-F238E27FC236}">
                  <a16:creationId xmlns:a16="http://schemas.microsoft.com/office/drawing/2014/main" id="{F7798EF7-D22E-CA6A-6DC1-F22AB739A5DB}"/>
                </a:ext>
              </a:extLst>
            </p:cNvPr>
            <p:cNvGrpSpPr/>
            <p:nvPr/>
          </p:nvGrpSpPr>
          <p:grpSpPr>
            <a:xfrm>
              <a:off x="3944091" y="2503536"/>
              <a:ext cx="1113506" cy="1125167"/>
              <a:chOff x="1154093" y="1425931"/>
              <a:chExt cx="2029867" cy="2051124"/>
            </a:xfrm>
          </p:grpSpPr>
          <p:sp>
            <p:nvSpPr>
              <p:cNvPr id="178" name="Rectangle: Rounded Corners 104">
                <a:extLst>
                  <a:ext uri="{FF2B5EF4-FFF2-40B4-BE49-F238E27FC236}">
                    <a16:creationId xmlns:a16="http://schemas.microsoft.com/office/drawing/2014/main" id="{A31C8B79-FBD6-2C57-AA8D-59010CB28C26}"/>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9" name="Rectangle: Rounded Corners 105">
                <a:extLst>
                  <a:ext uri="{FF2B5EF4-FFF2-40B4-BE49-F238E27FC236}">
                    <a16:creationId xmlns:a16="http://schemas.microsoft.com/office/drawing/2014/main" id="{F2A24FFE-9E82-CBB8-FA81-BB2FAC90FAEC}"/>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65" name="Group 164">
              <a:extLst>
                <a:ext uri="{FF2B5EF4-FFF2-40B4-BE49-F238E27FC236}">
                  <a16:creationId xmlns:a16="http://schemas.microsoft.com/office/drawing/2014/main" id="{1AD4D3E3-81D7-F2FF-6365-98014A5434C1}"/>
                </a:ext>
              </a:extLst>
            </p:cNvPr>
            <p:cNvGrpSpPr/>
            <p:nvPr/>
          </p:nvGrpSpPr>
          <p:grpSpPr>
            <a:xfrm>
              <a:off x="3944091" y="1141652"/>
              <a:ext cx="1113506" cy="1125167"/>
              <a:chOff x="1154093" y="1425931"/>
              <a:chExt cx="2029867" cy="2051124"/>
            </a:xfrm>
          </p:grpSpPr>
          <p:sp>
            <p:nvSpPr>
              <p:cNvPr id="176" name="Rectangle: Rounded Corners 128">
                <a:extLst>
                  <a:ext uri="{FF2B5EF4-FFF2-40B4-BE49-F238E27FC236}">
                    <a16:creationId xmlns:a16="http://schemas.microsoft.com/office/drawing/2014/main" id="{76D23546-2802-D5A5-C79E-59A7A11BB870}"/>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7" name="Rectangle: Rounded Corners 129">
                <a:extLst>
                  <a:ext uri="{FF2B5EF4-FFF2-40B4-BE49-F238E27FC236}">
                    <a16:creationId xmlns:a16="http://schemas.microsoft.com/office/drawing/2014/main" id="{54FE1B28-1F26-545B-25F9-188B62A5226F}"/>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66" name="Group 165">
              <a:extLst>
                <a:ext uri="{FF2B5EF4-FFF2-40B4-BE49-F238E27FC236}">
                  <a16:creationId xmlns:a16="http://schemas.microsoft.com/office/drawing/2014/main" id="{F7A8A6E9-CB53-E6C4-243C-04364E42BAD0}"/>
                </a:ext>
              </a:extLst>
            </p:cNvPr>
            <p:cNvGrpSpPr/>
            <p:nvPr/>
          </p:nvGrpSpPr>
          <p:grpSpPr>
            <a:xfrm>
              <a:off x="3944091" y="3841723"/>
              <a:ext cx="1113506" cy="1125167"/>
              <a:chOff x="1154093" y="1425931"/>
              <a:chExt cx="2029867" cy="2051124"/>
            </a:xfrm>
          </p:grpSpPr>
          <p:sp>
            <p:nvSpPr>
              <p:cNvPr id="174" name="Rectangle: Rounded Corners 152">
                <a:extLst>
                  <a:ext uri="{FF2B5EF4-FFF2-40B4-BE49-F238E27FC236}">
                    <a16:creationId xmlns:a16="http://schemas.microsoft.com/office/drawing/2014/main" id="{C4E453A0-EBC6-545B-C6B6-E430B1C98B32}"/>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5" name="Rectangle: Rounded Corners 153">
                <a:extLst>
                  <a:ext uri="{FF2B5EF4-FFF2-40B4-BE49-F238E27FC236}">
                    <a16:creationId xmlns:a16="http://schemas.microsoft.com/office/drawing/2014/main" id="{2C864A78-9A21-2F22-63C2-19CED4BB94DB}"/>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67" name="Group 166">
              <a:extLst>
                <a:ext uri="{FF2B5EF4-FFF2-40B4-BE49-F238E27FC236}">
                  <a16:creationId xmlns:a16="http://schemas.microsoft.com/office/drawing/2014/main" id="{900D0931-A5CC-011C-3D64-4BD476F66DB8}"/>
                </a:ext>
              </a:extLst>
            </p:cNvPr>
            <p:cNvGrpSpPr/>
            <p:nvPr/>
          </p:nvGrpSpPr>
          <p:grpSpPr>
            <a:xfrm>
              <a:off x="3944091" y="5207699"/>
              <a:ext cx="1113506" cy="1125167"/>
              <a:chOff x="1154093" y="1425931"/>
              <a:chExt cx="2029867" cy="2051124"/>
            </a:xfrm>
          </p:grpSpPr>
          <p:sp>
            <p:nvSpPr>
              <p:cNvPr id="172" name="Rectangle: Rounded Corners 173">
                <a:extLst>
                  <a:ext uri="{FF2B5EF4-FFF2-40B4-BE49-F238E27FC236}">
                    <a16:creationId xmlns:a16="http://schemas.microsoft.com/office/drawing/2014/main" id="{A782DC4F-BC2E-154D-0B08-D8DFBF7CE4A1}"/>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3" name="Rectangle: Rounded Corners 174">
                <a:extLst>
                  <a:ext uri="{FF2B5EF4-FFF2-40B4-BE49-F238E27FC236}">
                    <a16:creationId xmlns:a16="http://schemas.microsoft.com/office/drawing/2014/main" id="{FA465D10-A54E-4F85-80A7-6DE729335B6E}"/>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68" name="Picture 167">
              <a:extLst>
                <a:ext uri="{FF2B5EF4-FFF2-40B4-BE49-F238E27FC236}">
                  <a16:creationId xmlns:a16="http://schemas.microsoft.com/office/drawing/2014/main" id="{88789612-D045-46C3-2837-260918F43196}"/>
                </a:ext>
              </a:extLst>
            </p:cNvPr>
            <p:cNvPicPr>
              <a:picLocks noChangeAspect="1"/>
            </p:cNvPicPr>
            <p:nvPr/>
          </p:nvPicPr>
          <p:blipFill>
            <a:blip r:embed="rId10"/>
            <a:stretch>
              <a:fillRect/>
            </a:stretch>
          </p:blipFill>
          <p:spPr>
            <a:xfrm>
              <a:off x="4166461" y="2776155"/>
              <a:ext cx="775335" cy="611788"/>
            </a:xfrm>
            <a:prstGeom prst="rect">
              <a:avLst/>
            </a:prstGeom>
          </p:spPr>
        </p:pic>
        <p:pic>
          <p:nvPicPr>
            <p:cNvPr id="169" name="Picture 168">
              <a:extLst>
                <a:ext uri="{FF2B5EF4-FFF2-40B4-BE49-F238E27FC236}">
                  <a16:creationId xmlns:a16="http://schemas.microsoft.com/office/drawing/2014/main" id="{F29EA141-D7F4-A1D8-37C3-25605008645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66461" y="1534846"/>
              <a:ext cx="821786" cy="352194"/>
            </a:xfrm>
            <a:prstGeom prst="rect">
              <a:avLst/>
            </a:prstGeom>
          </p:spPr>
        </p:pic>
        <p:pic>
          <p:nvPicPr>
            <p:cNvPr id="170" name="Picture 169">
              <a:extLst>
                <a:ext uri="{FF2B5EF4-FFF2-40B4-BE49-F238E27FC236}">
                  <a16:creationId xmlns:a16="http://schemas.microsoft.com/office/drawing/2014/main" id="{75B69B84-AD97-5F51-F698-8112900D9871}"/>
                </a:ext>
              </a:extLst>
            </p:cNvPr>
            <p:cNvPicPr>
              <a:picLocks noChangeAspect="1"/>
            </p:cNvPicPr>
            <p:nvPr/>
          </p:nvPicPr>
          <p:blipFill>
            <a:blip r:embed="rId12"/>
            <a:stretch>
              <a:fillRect/>
            </a:stretch>
          </p:blipFill>
          <p:spPr>
            <a:xfrm>
              <a:off x="4067640" y="4254425"/>
              <a:ext cx="948833" cy="486996"/>
            </a:xfrm>
            <a:prstGeom prst="rect">
              <a:avLst/>
            </a:prstGeom>
          </p:spPr>
        </p:pic>
        <p:pic>
          <p:nvPicPr>
            <p:cNvPr id="171" name="Picture 28" descr="SpaceX IPO: Will SpaceX Stock Ever Launch Publicly?">
              <a:extLst>
                <a:ext uri="{FF2B5EF4-FFF2-40B4-BE49-F238E27FC236}">
                  <a16:creationId xmlns:a16="http://schemas.microsoft.com/office/drawing/2014/main" id="{72E15583-C2D3-ADEB-ECCD-253ACD2B3F3A}"/>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113469" y="5480998"/>
              <a:ext cx="857173" cy="57173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0" name="Group 179">
            <a:extLst>
              <a:ext uri="{FF2B5EF4-FFF2-40B4-BE49-F238E27FC236}">
                <a16:creationId xmlns:a16="http://schemas.microsoft.com/office/drawing/2014/main" id="{9266C6AF-676F-6709-EF65-7CC4A6AD00C8}"/>
              </a:ext>
            </a:extLst>
          </p:cNvPr>
          <p:cNvGrpSpPr/>
          <p:nvPr/>
        </p:nvGrpSpPr>
        <p:grpSpPr>
          <a:xfrm>
            <a:off x="5505995" y="1100086"/>
            <a:ext cx="1113506" cy="5191214"/>
            <a:chOff x="5478316" y="1141651"/>
            <a:chExt cx="1113506" cy="5191214"/>
          </a:xfrm>
        </p:grpSpPr>
        <p:grpSp>
          <p:nvGrpSpPr>
            <p:cNvPr id="181" name="Group 180">
              <a:extLst>
                <a:ext uri="{FF2B5EF4-FFF2-40B4-BE49-F238E27FC236}">
                  <a16:creationId xmlns:a16="http://schemas.microsoft.com/office/drawing/2014/main" id="{F1A12A4C-671D-45A5-21C7-24A90A60D1E3}"/>
                </a:ext>
              </a:extLst>
            </p:cNvPr>
            <p:cNvGrpSpPr/>
            <p:nvPr/>
          </p:nvGrpSpPr>
          <p:grpSpPr>
            <a:xfrm>
              <a:off x="5478316" y="2503535"/>
              <a:ext cx="1113506" cy="1125167"/>
              <a:chOff x="1154093" y="1425931"/>
              <a:chExt cx="2029867" cy="2051124"/>
            </a:xfrm>
          </p:grpSpPr>
          <p:sp>
            <p:nvSpPr>
              <p:cNvPr id="195" name="Rectangle: Rounded Corners 107">
                <a:extLst>
                  <a:ext uri="{FF2B5EF4-FFF2-40B4-BE49-F238E27FC236}">
                    <a16:creationId xmlns:a16="http://schemas.microsoft.com/office/drawing/2014/main" id="{B8367A70-9A72-4325-8C12-ED12DFD25E71}"/>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6" name="Rectangle: Rounded Corners 108">
                <a:extLst>
                  <a:ext uri="{FF2B5EF4-FFF2-40B4-BE49-F238E27FC236}">
                    <a16:creationId xmlns:a16="http://schemas.microsoft.com/office/drawing/2014/main" id="{73300082-BDC5-09A2-A797-BE63D3D6CD28}"/>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82" name="Group 181">
              <a:extLst>
                <a:ext uri="{FF2B5EF4-FFF2-40B4-BE49-F238E27FC236}">
                  <a16:creationId xmlns:a16="http://schemas.microsoft.com/office/drawing/2014/main" id="{2DAC139A-0DFA-86BD-8A76-381D2CD7044D}"/>
                </a:ext>
              </a:extLst>
            </p:cNvPr>
            <p:cNvGrpSpPr/>
            <p:nvPr/>
          </p:nvGrpSpPr>
          <p:grpSpPr>
            <a:xfrm>
              <a:off x="5478316" y="1141651"/>
              <a:ext cx="1113506" cy="1125167"/>
              <a:chOff x="1154093" y="1425931"/>
              <a:chExt cx="2029867" cy="2051124"/>
            </a:xfrm>
          </p:grpSpPr>
          <p:sp>
            <p:nvSpPr>
              <p:cNvPr id="193" name="Rectangle: Rounded Corners 131">
                <a:extLst>
                  <a:ext uri="{FF2B5EF4-FFF2-40B4-BE49-F238E27FC236}">
                    <a16:creationId xmlns:a16="http://schemas.microsoft.com/office/drawing/2014/main" id="{F1779DAA-5299-5863-B4A2-B11FE821894B}"/>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4" name="Rectangle: Rounded Corners 132">
                <a:extLst>
                  <a:ext uri="{FF2B5EF4-FFF2-40B4-BE49-F238E27FC236}">
                    <a16:creationId xmlns:a16="http://schemas.microsoft.com/office/drawing/2014/main" id="{9D262081-719E-1C15-5DE1-56B2EBC4262E}"/>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83" name="Group 182">
              <a:extLst>
                <a:ext uri="{FF2B5EF4-FFF2-40B4-BE49-F238E27FC236}">
                  <a16:creationId xmlns:a16="http://schemas.microsoft.com/office/drawing/2014/main" id="{032DC492-B079-7B83-3BAF-8CBB0C58BE3E}"/>
                </a:ext>
              </a:extLst>
            </p:cNvPr>
            <p:cNvGrpSpPr/>
            <p:nvPr/>
          </p:nvGrpSpPr>
          <p:grpSpPr>
            <a:xfrm>
              <a:off x="5478316" y="3841722"/>
              <a:ext cx="1113506" cy="1125167"/>
              <a:chOff x="1154093" y="1425931"/>
              <a:chExt cx="2029867" cy="2051124"/>
            </a:xfrm>
          </p:grpSpPr>
          <p:sp>
            <p:nvSpPr>
              <p:cNvPr id="191" name="Rectangle: Rounded Corners 155">
                <a:extLst>
                  <a:ext uri="{FF2B5EF4-FFF2-40B4-BE49-F238E27FC236}">
                    <a16:creationId xmlns:a16="http://schemas.microsoft.com/office/drawing/2014/main" id="{48E28430-3CE3-4BA3-EA2B-D91BC73845D4}"/>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2" name="Rectangle: Rounded Corners 156">
                <a:extLst>
                  <a:ext uri="{FF2B5EF4-FFF2-40B4-BE49-F238E27FC236}">
                    <a16:creationId xmlns:a16="http://schemas.microsoft.com/office/drawing/2014/main" id="{BBF73111-EAE4-2CFC-AD36-E1BBF52D9B14}"/>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84" name="Group 183">
              <a:extLst>
                <a:ext uri="{FF2B5EF4-FFF2-40B4-BE49-F238E27FC236}">
                  <a16:creationId xmlns:a16="http://schemas.microsoft.com/office/drawing/2014/main" id="{4DEB8BE6-65A8-AA49-39BF-C74E36CBA8C0}"/>
                </a:ext>
              </a:extLst>
            </p:cNvPr>
            <p:cNvGrpSpPr/>
            <p:nvPr/>
          </p:nvGrpSpPr>
          <p:grpSpPr>
            <a:xfrm>
              <a:off x="5478316" y="5207698"/>
              <a:ext cx="1113506" cy="1125167"/>
              <a:chOff x="1154093" y="1425931"/>
              <a:chExt cx="2029867" cy="2051124"/>
            </a:xfrm>
          </p:grpSpPr>
          <p:sp>
            <p:nvSpPr>
              <p:cNvPr id="189" name="Rectangle: Rounded Corners 176">
                <a:extLst>
                  <a:ext uri="{FF2B5EF4-FFF2-40B4-BE49-F238E27FC236}">
                    <a16:creationId xmlns:a16="http://schemas.microsoft.com/office/drawing/2014/main" id="{997B67ED-23C7-86F3-4B4F-134901D3A0E5}"/>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0" name="Rectangle: Rounded Corners 177">
                <a:extLst>
                  <a:ext uri="{FF2B5EF4-FFF2-40B4-BE49-F238E27FC236}">
                    <a16:creationId xmlns:a16="http://schemas.microsoft.com/office/drawing/2014/main" id="{5EF6E2DD-C323-BFCB-FFAA-D6AA64ECA7EC}"/>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85" name="Picture 2" descr="Login Noida WM">
              <a:extLst>
                <a:ext uri="{FF2B5EF4-FFF2-40B4-BE49-F238E27FC236}">
                  <a16:creationId xmlns:a16="http://schemas.microsoft.com/office/drawing/2014/main" id="{D541B840-6888-4A30-B7B9-EEAD25FF1D1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633599" y="1432029"/>
              <a:ext cx="877758" cy="527182"/>
            </a:xfrm>
            <a:prstGeom prst="rect">
              <a:avLst/>
            </a:prstGeom>
            <a:noFill/>
            <a:extLst>
              <a:ext uri="{909E8E84-426E-40DD-AFC4-6F175D3DCCD1}">
                <a14:hiddenFill xmlns:a14="http://schemas.microsoft.com/office/drawing/2010/main">
                  <a:solidFill>
                    <a:srgbClr val="FFFFFF"/>
                  </a:solidFill>
                </a14:hiddenFill>
              </a:ext>
            </a:extLst>
          </p:spPr>
        </p:pic>
        <p:pic>
          <p:nvPicPr>
            <p:cNvPr id="186" name="Picture 185">
              <a:extLst>
                <a:ext uri="{FF2B5EF4-FFF2-40B4-BE49-F238E27FC236}">
                  <a16:creationId xmlns:a16="http://schemas.microsoft.com/office/drawing/2014/main" id="{036453F8-29C4-C0FC-D206-F5EDBC56BD7A}"/>
                </a:ext>
              </a:extLst>
            </p:cNvPr>
            <p:cNvPicPr>
              <a:picLocks noChangeAspect="1"/>
            </p:cNvPicPr>
            <p:nvPr/>
          </p:nvPicPr>
          <p:blipFill>
            <a:blip r:embed="rId15"/>
            <a:stretch>
              <a:fillRect/>
            </a:stretch>
          </p:blipFill>
          <p:spPr>
            <a:xfrm>
              <a:off x="5627464" y="2796750"/>
              <a:ext cx="867829" cy="613465"/>
            </a:xfrm>
            <a:prstGeom prst="rect">
              <a:avLst/>
            </a:prstGeom>
          </p:spPr>
        </p:pic>
        <p:pic>
          <p:nvPicPr>
            <p:cNvPr id="187" name="Picture 186">
              <a:extLst>
                <a:ext uri="{FF2B5EF4-FFF2-40B4-BE49-F238E27FC236}">
                  <a16:creationId xmlns:a16="http://schemas.microsoft.com/office/drawing/2014/main" id="{B5B2DACF-F4A1-1B67-E39D-D13BA0D50F2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627464" y="4002036"/>
              <a:ext cx="825821" cy="825821"/>
            </a:xfrm>
            <a:prstGeom prst="rect">
              <a:avLst/>
            </a:prstGeom>
          </p:spPr>
        </p:pic>
        <p:pic>
          <p:nvPicPr>
            <p:cNvPr id="188" name="Picture 187">
              <a:extLst>
                <a:ext uri="{FF2B5EF4-FFF2-40B4-BE49-F238E27FC236}">
                  <a16:creationId xmlns:a16="http://schemas.microsoft.com/office/drawing/2014/main" id="{3A957001-9CFF-AE24-CEFB-86712B72790B}"/>
                </a:ext>
              </a:extLst>
            </p:cNvPr>
            <p:cNvPicPr>
              <a:picLocks noChangeAspect="1"/>
            </p:cNvPicPr>
            <p:nvPr/>
          </p:nvPicPr>
          <p:blipFill>
            <a:blip r:embed="rId17"/>
            <a:stretch>
              <a:fillRect/>
            </a:stretch>
          </p:blipFill>
          <p:spPr>
            <a:xfrm>
              <a:off x="5626042" y="5619004"/>
              <a:ext cx="885315" cy="306969"/>
            </a:xfrm>
            <a:prstGeom prst="rect">
              <a:avLst/>
            </a:prstGeom>
          </p:spPr>
        </p:pic>
      </p:grpSp>
      <p:grpSp>
        <p:nvGrpSpPr>
          <p:cNvPr id="197" name="Group 196">
            <a:extLst>
              <a:ext uri="{FF2B5EF4-FFF2-40B4-BE49-F238E27FC236}">
                <a16:creationId xmlns:a16="http://schemas.microsoft.com/office/drawing/2014/main" id="{72F71D11-2AD1-DFAE-227C-FEA79F6EFF7A}"/>
              </a:ext>
            </a:extLst>
          </p:cNvPr>
          <p:cNvGrpSpPr/>
          <p:nvPr/>
        </p:nvGrpSpPr>
        <p:grpSpPr>
          <a:xfrm>
            <a:off x="7125633" y="1108398"/>
            <a:ext cx="1113506" cy="5191214"/>
            <a:chOff x="7033465" y="1141650"/>
            <a:chExt cx="1113506" cy="5191214"/>
          </a:xfrm>
        </p:grpSpPr>
        <p:grpSp>
          <p:nvGrpSpPr>
            <p:cNvPr id="198" name="Group 197">
              <a:extLst>
                <a:ext uri="{FF2B5EF4-FFF2-40B4-BE49-F238E27FC236}">
                  <a16:creationId xmlns:a16="http://schemas.microsoft.com/office/drawing/2014/main" id="{A1A671C7-6149-271F-50D4-41232E162C7A}"/>
                </a:ext>
              </a:extLst>
            </p:cNvPr>
            <p:cNvGrpSpPr/>
            <p:nvPr/>
          </p:nvGrpSpPr>
          <p:grpSpPr>
            <a:xfrm>
              <a:off x="7033465" y="2503534"/>
              <a:ext cx="1113506" cy="1125167"/>
              <a:chOff x="1154093" y="1425931"/>
              <a:chExt cx="2029867" cy="2051124"/>
            </a:xfrm>
          </p:grpSpPr>
          <p:sp>
            <p:nvSpPr>
              <p:cNvPr id="212" name="Rectangle: Rounded Corners 110">
                <a:extLst>
                  <a:ext uri="{FF2B5EF4-FFF2-40B4-BE49-F238E27FC236}">
                    <a16:creationId xmlns:a16="http://schemas.microsoft.com/office/drawing/2014/main" id="{AFDC04A3-7CB6-DB1C-1FDC-04634BC78C62}"/>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3" name="Rectangle: Rounded Corners 111">
                <a:extLst>
                  <a:ext uri="{FF2B5EF4-FFF2-40B4-BE49-F238E27FC236}">
                    <a16:creationId xmlns:a16="http://schemas.microsoft.com/office/drawing/2014/main" id="{2CF727C9-3B59-7993-48BF-82472061FAB0}"/>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99" name="Group 198">
              <a:extLst>
                <a:ext uri="{FF2B5EF4-FFF2-40B4-BE49-F238E27FC236}">
                  <a16:creationId xmlns:a16="http://schemas.microsoft.com/office/drawing/2014/main" id="{D664927A-7C2C-BF93-E9F8-E0F92E294F91}"/>
                </a:ext>
              </a:extLst>
            </p:cNvPr>
            <p:cNvGrpSpPr/>
            <p:nvPr/>
          </p:nvGrpSpPr>
          <p:grpSpPr>
            <a:xfrm>
              <a:off x="7033465" y="1141650"/>
              <a:ext cx="1113506" cy="1125167"/>
              <a:chOff x="1154093" y="1425931"/>
              <a:chExt cx="2029867" cy="2051124"/>
            </a:xfrm>
          </p:grpSpPr>
          <p:sp>
            <p:nvSpPr>
              <p:cNvPr id="210" name="Rectangle: Rounded Corners 134">
                <a:extLst>
                  <a:ext uri="{FF2B5EF4-FFF2-40B4-BE49-F238E27FC236}">
                    <a16:creationId xmlns:a16="http://schemas.microsoft.com/office/drawing/2014/main" id="{1690DFE3-C934-800D-4633-8CF4DC2818E3}"/>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1" name="Rectangle: Rounded Corners 135">
                <a:extLst>
                  <a:ext uri="{FF2B5EF4-FFF2-40B4-BE49-F238E27FC236}">
                    <a16:creationId xmlns:a16="http://schemas.microsoft.com/office/drawing/2014/main" id="{C13B8240-C11E-A0BC-5EBA-C58A4A8BF1A5}"/>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00" name="Group 199">
              <a:extLst>
                <a:ext uri="{FF2B5EF4-FFF2-40B4-BE49-F238E27FC236}">
                  <a16:creationId xmlns:a16="http://schemas.microsoft.com/office/drawing/2014/main" id="{6D30DA40-C963-AA1D-7BAA-1ACAAA517C09}"/>
                </a:ext>
              </a:extLst>
            </p:cNvPr>
            <p:cNvGrpSpPr/>
            <p:nvPr/>
          </p:nvGrpSpPr>
          <p:grpSpPr>
            <a:xfrm>
              <a:off x="7033465" y="3841721"/>
              <a:ext cx="1113506" cy="1125167"/>
              <a:chOff x="1154093" y="1425931"/>
              <a:chExt cx="2029867" cy="2051124"/>
            </a:xfrm>
          </p:grpSpPr>
          <p:sp>
            <p:nvSpPr>
              <p:cNvPr id="208" name="Rectangle: Rounded Corners 158">
                <a:extLst>
                  <a:ext uri="{FF2B5EF4-FFF2-40B4-BE49-F238E27FC236}">
                    <a16:creationId xmlns:a16="http://schemas.microsoft.com/office/drawing/2014/main" id="{8F53BD47-3F3A-3CEE-72B3-E6B53FC8BDE0}"/>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9" name="Rectangle: Rounded Corners 159">
                <a:extLst>
                  <a:ext uri="{FF2B5EF4-FFF2-40B4-BE49-F238E27FC236}">
                    <a16:creationId xmlns:a16="http://schemas.microsoft.com/office/drawing/2014/main" id="{89888538-5857-C428-493C-855A3CEC9A61}"/>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01" name="Group 200">
              <a:extLst>
                <a:ext uri="{FF2B5EF4-FFF2-40B4-BE49-F238E27FC236}">
                  <a16:creationId xmlns:a16="http://schemas.microsoft.com/office/drawing/2014/main" id="{F2097402-CD3B-FB15-47C5-1B5E42B8512C}"/>
                </a:ext>
              </a:extLst>
            </p:cNvPr>
            <p:cNvGrpSpPr/>
            <p:nvPr/>
          </p:nvGrpSpPr>
          <p:grpSpPr>
            <a:xfrm>
              <a:off x="7033465" y="5207697"/>
              <a:ext cx="1113506" cy="1125167"/>
              <a:chOff x="1154093" y="1425931"/>
              <a:chExt cx="2029866" cy="2051124"/>
            </a:xfrm>
          </p:grpSpPr>
          <p:sp>
            <p:nvSpPr>
              <p:cNvPr id="206" name="Rectangle: Rounded Corners 179">
                <a:extLst>
                  <a:ext uri="{FF2B5EF4-FFF2-40B4-BE49-F238E27FC236}">
                    <a16:creationId xmlns:a16="http://schemas.microsoft.com/office/drawing/2014/main" id="{27D6374C-DA77-F00B-BDC0-F2CA2B579DFB}"/>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7" name="Rectangle: Rounded Corners 180">
                <a:extLst>
                  <a:ext uri="{FF2B5EF4-FFF2-40B4-BE49-F238E27FC236}">
                    <a16:creationId xmlns:a16="http://schemas.microsoft.com/office/drawing/2014/main" id="{F55780AE-F9A9-885B-B33B-E1AC984F5BCD}"/>
                  </a:ext>
                </a:extLst>
              </p:cNvPr>
              <p:cNvSpPr/>
              <p:nvPr/>
            </p:nvSpPr>
            <p:spPr>
              <a:xfrm>
                <a:off x="1261486" y="1425931"/>
                <a:ext cx="1922473"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02" name="Picture 6">
              <a:extLst>
                <a:ext uri="{FF2B5EF4-FFF2-40B4-BE49-F238E27FC236}">
                  <a16:creationId xmlns:a16="http://schemas.microsoft.com/office/drawing/2014/main" id="{3BB3E17B-D3BE-41B3-20B2-C21D90C2C61D}"/>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3322" r="17166"/>
            <a:stretch>
              <a:fillRect/>
            </a:stretch>
          </p:blipFill>
          <p:spPr bwMode="auto">
            <a:xfrm>
              <a:off x="7138080" y="2786928"/>
              <a:ext cx="968133" cy="533632"/>
            </a:xfrm>
            <a:prstGeom prst="rect">
              <a:avLst/>
            </a:prstGeom>
            <a:noFill/>
            <a:extLst>
              <a:ext uri="{909E8E84-426E-40DD-AFC4-6F175D3DCCD1}">
                <a14:hiddenFill xmlns:a14="http://schemas.microsoft.com/office/drawing/2010/main">
                  <a:solidFill>
                    <a:srgbClr val="FFFFFF"/>
                  </a:solidFill>
                </a14:hiddenFill>
              </a:ext>
            </a:extLst>
          </p:spPr>
        </p:pic>
        <p:pic>
          <p:nvPicPr>
            <p:cNvPr id="203" name="Picture 202">
              <a:extLst>
                <a:ext uri="{FF2B5EF4-FFF2-40B4-BE49-F238E27FC236}">
                  <a16:creationId xmlns:a16="http://schemas.microsoft.com/office/drawing/2014/main" id="{28C984B2-B4C0-BE5F-E29F-67DD08957DE1}"/>
                </a:ext>
              </a:extLst>
            </p:cNvPr>
            <p:cNvPicPr>
              <a:picLocks noChangeAspect="1"/>
            </p:cNvPicPr>
            <p:nvPr/>
          </p:nvPicPr>
          <p:blipFill>
            <a:blip r:embed="rId19"/>
            <a:stretch>
              <a:fillRect/>
            </a:stretch>
          </p:blipFill>
          <p:spPr>
            <a:xfrm>
              <a:off x="7228288" y="1260204"/>
              <a:ext cx="829314" cy="829314"/>
            </a:xfrm>
            <a:prstGeom prst="rect">
              <a:avLst/>
            </a:prstGeom>
          </p:spPr>
        </p:pic>
        <p:pic>
          <p:nvPicPr>
            <p:cNvPr id="204" name="Picture 20">
              <a:extLst>
                <a:ext uri="{FF2B5EF4-FFF2-40B4-BE49-F238E27FC236}">
                  <a16:creationId xmlns:a16="http://schemas.microsoft.com/office/drawing/2014/main" id="{EB23DEB6-3184-83C7-9345-35A27FC9013D}"/>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7314566" y="4140657"/>
              <a:ext cx="615159" cy="615159"/>
            </a:xfrm>
            <a:prstGeom prst="rect">
              <a:avLst/>
            </a:prstGeom>
            <a:noFill/>
            <a:extLst>
              <a:ext uri="{909E8E84-426E-40DD-AFC4-6F175D3DCCD1}">
                <a14:hiddenFill xmlns:a14="http://schemas.microsoft.com/office/drawing/2010/main">
                  <a:solidFill>
                    <a:srgbClr val="FFFFFF"/>
                  </a:solidFill>
                </a14:hiddenFill>
              </a:ext>
            </a:extLst>
          </p:spPr>
        </p:pic>
        <p:pic>
          <p:nvPicPr>
            <p:cNvPr id="205" name="Picture 204">
              <a:extLst>
                <a:ext uri="{FF2B5EF4-FFF2-40B4-BE49-F238E27FC236}">
                  <a16:creationId xmlns:a16="http://schemas.microsoft.com/office/drawing/2014/main" id="{34B3E7CB-B38D-C4E3-757D-E5EF5D03D832}"/>
                </a:ext>
              </a:extLst>
            </p:cNvPr>
            <p:cNvPicPr>
              <a:picLocks noChangeAspect="1"/>
            </p:cNvPicPr>
            <p:nvPr/>
          </p:nvPicPr>
          <p:blipFill>
            <a:blip r:embed="rId21"/>
            <a:srcRect t="6777"/>
            <a:stretch>
              <a:fillRect/>
            </a:stretch>
          </p:blipFill>
          <p:spPr>
            <a:xfrm>
              <a:off x="7213811" y="5689234"/>
              <a:ext cx="800286" cy="246222"/>
            </a:xfrm>
            <a:prstGeom prst="rect">
              <a:avLst/>
            </a:prstGeom>
          </p:spPr>
        </p:pic>
      </p:grpSp>
      <p:grpSp>
        <p:nvGrpSpPr>
          <p:cNvPr id="214" name="Group 213">
            <a:extLst>
              <a:ext uri="{FF2B5EF4-FFF2-40B4-BE49-F238E27FC236}">
                <a16:creationId xmlns:a16="http://schemas.microsoft.com/office/drawing/2014/main" id="{167B48AB-7E47-1F1C-9426-B8738C581A3F}"/>
              </a:ext>
            </a:extLst>
          </p:cNvPr>
          <p:cNvGrpSpPr/>
          <p:nvPr/>
        </p:nvGrpSpPr>
        <p:grpSpPr>
          <a:xfrm>
            <a:off x="8750861" y="1100084"/>
            <a:ext cx="1113506" cy="5191214"/>
            <a:chOff x="8610795" y="1141649"/>
            <a:chExt cx="1113506" cy="5191214"/>
          </a:xfrm>
        </p:grpSpPr>
        <p:grpSp>
          <p:nvGrpSpPr>
            <p:cNvPr id="215" name="Group 214">
              <a:extLst>
                <a:ext uri="{FF2B5EF4-FFF2-40B4-BE49-F238E27FC236}">
                  <a16:creationId xmlns:a16="http://schemas.microsoft.com/office/drawing/2014/main" id="{BB5D2815-3BCD-FE50-0814-75DD13080181}"/>
                </a:ext>
              </a:extLst>
            </p:cNvPr>
            <p:cNvGrpSpPr/>
            <p:nvPr/>
          </p:nvGrpSpPr>
          <p:grpSpPr>
            <a:xfrm>
              <a:off x="8610795" y="2503533"/>
              <a:ext cx="1113506" cy="1125167"/>
              <a:chOff x="1154093" y="1425931"/>
              <a:chExt cx="2029867" cy="2051124"/>
            </a:xfrm>
          </p:grpSpPr>
          <p:sp>
            <p:nvSpPr>
              <p:cNvPr id="229" name="Rectangle: Rounded Corners 113">
                <a:extLst>
                  <a:ext uri="{FF2B5EF4-FFF2-40B4-BE49-F238E27FC236}">
                    <a16:creationId xmlns:a16="http://schemas.microsoft.com/office/drawing/2014/main" id="{C11ED7B4-670F-3B2B-05BE-205A6B0912FF}"/>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0" name="Rectangle: Rounded Corners 114">
                <a:extLst>
                  <a:ext uri="{FF2B5EF4-FFF2-40B4-BE49-F238E27FC236}">
                    <a16:creationId xmlns:a16="http://schemas.microsoft.com/office/drawing/2014/main" id="{D6A84851-478F-5D8D-7C58-11F75D3892EC}"/>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16" name="Group 215">
              <a:extLst>
                <a:ext uri="{FF2B5EF4-FFF2-40B4-BE49-F238E27FC236}">
                  <a16:creationId xmlns:a16="http://schemas.microsoft.com/office/drawing/2014/main" id="{03013BAE-3E95-1AED-C32D-E13266F9081F}"/>
                </a:ext>
              </a:extLst>
            </p:cNvPr>
            <p:cNvGrpSpPr/>
            <p:nvPr/>
          </p:nvGrpSpPr>
          <p:grpSpPr>
            <a:xfrm>
              <a:off x="8610795" y="1141649"/>
              <a:ext cx="1113506" cy="1125167"/>
              <a:chOff x="1154093" y="1425931"/>
              <a:chExt cx="2029867" cy="2051124"/>
            </a:xfrm>
          </p:grpSpPr>
          <p:sp>
            <p:nvSpPr>
              <p:cNvPr id="227" name="Rectangle: Rounded Corners 137">
                <a:extLst>
                  <a:ext uri="{FF2B5EF4-FFF2-40B4-BE49-F238E27FC236}">
                    <a16:creationId xmlns:a16="http://schemas.microsoft.com/office/drawing/2014/main" id="{564F1030-6C0B-A102-07B1-D6164E5477E5}"/>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8" name="Rectangle: Rounded Corners 138">
                <a:extLst>
                  <a:ext uri="{FF2B5EF4-FFF2-40B4-BE49-F238E27FC236}">
                    <a16:creationId xmlns:a16="http://schemas.microsoft.com/office/drawing/2014/main" id="{7A4A5DE7-A72C-E2B2-C83A-71D1B71EA5CA}"/>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17" name="Group 216">
              <a:extLst>
                <a:ext uri="{FF2B5EF4-FFF2-40B4-BE49-F238E27FC236}">
                  <a16:creationId xmlns:a16="http://schemas.microsoft.com/office/drawing/2014/main" id="{A57351FE-A9C2-C79F-209B-A30116E97ED6}"/>
                </a:ext>
              </a:extLst>
            </p:cNvPr>
            <p:cNvGrpSpPr/>
            <p:nvPr/>
          </p:nvGrpSpPr>
          <p:grpSpPr>
            <a:xfrm>
              <a:off x="8610795" y="3841720"/>
              <a:ext cx="1113506" cy="1125167"/>
              <a:chOff x="1154093" y="1425931"/>
              <a:chExt cx="2029867" cy="2051124"/>
            </a:xfrm>
          </p:grpSpPr>
          <p:sp>
            <p:nvSpPr>
              <p:cNvPr id="225" name="Rectangle: Rounded Corners 161">
                <a:extLst>
                  <a:ext uri="{FF2B5EF4-FFF2-40B4-BE49-F238E27FC236}">
                    <a16:creationId xmlns:a16="http://schemas.microsoft.com/office/drawing/2014/main" id="{EF8C775A-4485-4673-6F4A-E77C046A0B89}"/>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6" name="Rectangle: Rounded Corners 162">
                <a:extLst>
                  <a:ext uri="{FF2B5EF4-FFF2-40B4-BE49-F238E27FC236}">
                    <a16:creationId xmlns:a16="http://schemas.microsoft.com/office/drawing/2014/main" id="{F6893238-5DA0-9ABB-123B-15431F1EB396}"/>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18" name="Group 217">
              <a:extLst>
                <a:ext uri="{FF2B5EF4-FFF2-40B4-BE49-F238E27FC236}">
                  <a16:creationId xmlns:a16="http://schemas.microsoft.com/office/drawing/2014/main" id="{DD296C8C-C332-0A4A-9EA7-15F9AE06BC86}"/>
                </a:ext>
              </a:extLst>
            </p:cNvPr>
            <p:cNvGrpSpPr/>
            <p:nvPr/>
          </p:nvGrpSpPr>
          <p:grpSpPr>
            <a:xfrm>
              <a:off x="8610795" y="5207696"/>
              <a:ext cx="1113506" cy="1125167"/>
              <a:chOff x="1154093" y="1425931"/>
              <a:chExt cx="2029867" cy="2051124"/>
            </a:xfrm>
          </p:grpSpPr>
          <p:sp>
            <p:nvSpPr>
              <p:cNvPr id="223" name="Rectangle: Rounded Corners 182">
                <a:extLst>
                  <a:ext uri="{FF2B5EF4-FFF2-40B4-BE49-F238E27FC236}">
                    <a16:creationId xmlns:a16="http://schemas.microsoft.com/office/drawing/2014/main" id="{C173EDA1-5F3E-FD78-E05D-24189E91AA31}"/>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4" name="Rectangle: Rounded Corners 183">
                <a:extLst>
                  <a:ext uri="{FF2B5EF4-FFF2-40B4-BE49-F238E27FC236}">
                    <a16:creationId xmlns:a16="http://schemas.microsoft.com/office/drawing/2014/main" id="{1F1EE81B-E468-FA59-16CA-CDEFCBB62B55}"/>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19" name="Picture 218">
              <a:extLst>
                <a:ext uri="{FF2B5EF4-FFF2-40B4-BE49-F238E27FC236}">
                  <a16:creationId xmlns:a16="http://schemas.microsoft.com/office/drawing/2014/main" id="{CF7CE967-737E-14C7-F3D3-BEEBC7560410}"/>
                </a:ext>
              </a:extLst>
            </p:cNvPr>
            <p:cNvPicPr>
              <a:picLocks noChangeAspect="1"/>
            </p:cNvPicPr>
            <p:nvPr/>
          </p:nvPicPr>
          <p:blipFill>
            <a:blip r:embed="rId22"/>
            <a:stretch>
              <a:fillRect/>
            </a:stretch>
          </p:blipFill>
          <p:spPr>
            <a:xfrm>
              <a:off x="8777101" y="1386247"/>
              <a:ext cx="775335" cy="708742"/>
            </a:xfrm>
            <a:prstGeom prst="rect">
              <a:avLst/>
            </a:prstGeom>
          </p:spPr>
        </p:pic>
        <p:pic>
          <p:nvPicPr>
            <p:cNvPr id="220" name="Picture 8">
              <a:extLst>
                <a:ext uri="{FF2B5EF4-FFF2-40B4-BE49-F238E27FC236}">
                  <a16:creationId xmlns:a16="http://schemas.microsoft.com/office/drawing/2014/main" id="{BF6A0DDE-FB30-3E2B-801B-DB6F20AD257D}"/>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8753372" y="2917873"/>
              <a:ext cx="892092" cy="362784"/>
            </a:xfrm>
            <a:prstGeom prst="rect">
              <a:avLst/>
            </a:prstGeom>
            <a:noFill/>
            <a:extLst>
              <a:ext uri="{909E8E84-426E-40DD-AFC4-6F175D3DCCD1}">
                <a14:hiddenFill xmlns:a14="http://schemas.microsoft.com/office/drawing/2010/main">
                  <a:solidFill>
                    <a:srgbClr val="FFFFFF"/>
                  </a:solidFill>
                </a14:hiddenFill>
              </a:ext>
            </a:extLst>
          </p:spPr>
        </p:pic>
        <p:pic>
          <p:nvPicPr>
            <p:cNvPr id="221" name="Picture 22">
              <a:extLst>
                <a:ext uri="{FF2B5EF4-FFF2-40B4-BE49-F238E27FC236}">
                  <a16:creationId xmlns:a16="http://schemas.microsoft.com/office/drawing/2014/main" id="{ED2477E2-0941-082F-EFE0-D10F9473D2CE}"/>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8787550" y="4140657"/>
              <a:ext cx="821068" cy="502695"/>
            </a:xfrm>
            <a:prstGeom prst="rect">
              <a:avLst/>
            </a:prstGeom>
            <a:noFill/>
            <a:extLst>
              <a:ext uri="{909E8E84-426E-40DD-AFC4-6F175D3DCCD1}">
                <a14:hiddenFill xmlns:a14="http://schemas.microsoft.com/office/drawing/2010/main">
                  <a:solidFill>
                    <a:srgbClr val="FFFFFF"/>
                  </a:solidFill>
                </a14:hiddenFill>
              </a:ext>
            </a:extLst>
          </p:spPr>
        </p:pic>
        <p:pic>
          <p:nvPicPr>
            <p:cNvPr id="222" name="Picture 221">
              <a:extLst>
                <a:ext uri="{FF2B5EF4-FFF2-40B4-BE49-F238E27FC236}">
                  <a16:creationId xmlns:a16="http://schemas.microsoft.com/office/drawing/2014/main" id="{7D608EA9-F140-367B-C162-8DE100E4C6D7}"/>
                </a:ext>
              </a:extLst>
            </p:cNvPr>
            <p:cNvPicPr>
              <a:picLocks noChangeAspect="1"/>
            </p:cNvPicPr>
            <p:nvPr/>
          </p:nvPicPr>
          <p:blipFill>
            <a:blip r:embed="rId25"/>
            <a:stretch>
              <a:fillRect/>
            </a:stretch>
          </p:blipFill>
          <p:spPr>
            <a:xfrm>
              <a:off x="8812931" y="5382078"/>
              <a:ext cx="739505" cy="737428"/>
            </a:xfrm>
            <a:prstGeom prst="rect">
              <a:avLst/>
            </a:prstGeom>
          </p:spPr>
        </p:pic>
      </p:grpSp>
      <p:grpSp>
        <p:nvGrpSpPr>
          <p:cNvPr id="231" name="Group 230">
            <a:extLst>
              <a:ext uri="{FF2B5EF4-FFF2-40B4-BE49-F238E27FC236}">
                <a16:creationId xmlns:a16="http://schemas.microsoft.com/office/drawing/2014/main" id="{6CB00A45-D7CB-44C9-81BF-A8249C705C2F}"/>
              </a:ext>
            </a:extLst>
          </p:cNvPr>
          <p:cNvGrpSpPr/>
          <p:nvPr/>
        </p:nvGrpSpPr>
        <p:grpSpPr>
          <a:xfrm>
            <a:off x="10433260" y="1109341"/>
            <a:ext cx="1113506" cy="5191214"/>
            <a:chOff x="10232835" y="1150906"/>
            <a:chExt cx="1113506" cy="5191214"/>
          </a:xfrm>
        </p:grpSpPr>
        <p:grpSp>
          <p:nvGrpSpPr>
            <p:cNvPr id="232" name="Group 231">
              <a:extLst>
                <a:ext uri="{FF2B5EF4-FFF2-40B4-BE49-F238E27FC236}">
                  <a16:creationId xmlns:a16="http://schemas.microsoft.com/office/drawing/2014/main" id="{EE8E2CEE-574F-4B37-64B1-2B36B9CFB1FF}"/>
                </a:ext>
              </a:extLst>
            </p:cNvPr>
            <p:cNvGrpSpPr/>
            <p:nvPr/>
          </p:nvGrpSpPr>
          <p:grpSpPr>
            <a:xfrm>
              <a:off x="10232835" y="2512790"/>
              <a:ext cx="1113506" cy="1125167"/>
              <a:chOff x="1154093" y="1425931"/>
              <a:chExt cx="2029867" cy="2051124"/>
            </a:xfrm>
          </p:grpSpPr>
          <p:sp>
            <p:nvSpPr>
              <p:cNvPr id="246" name="Rectangle: Rounded Corners 116">
                <a:extLst>
                  <a:ext uri="{FF2B5EF4-FFF2-40B4-BE49-F238E27FC236}">
                    <a16:creationId xmlns:a16="http://schemas.microsoft.com/office/drawing/2014/main" id="{7C72CE40-7938-9CA9-29C1-CA2DB637BA9E}"/>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7" name="Rectangle: Rounded Corners 117">
                <a:extLst>
                  <a:ext uri="{FF2B5EF4-FFF2-40B4-BE49-F238E27FC236}">
                    <a16:creationId xmlns:a16="http://schemas.microsoft.com/office/drawing/2014/main" id="{1CDE2A52-B6A0-F104-C1B0-5DF5271C9C6E}"/>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33" name="Group 232">
              <a:extLst>
                <a:ext uri="{FF2B5EF4-FFF2-40B4-BE49-F238E27FC236}">
                  <a16:creationId xmlns:a16="http://schemas.microsoft.com/office/drawing/2014/main" id="{55FF2225-6A5A-9D57-0E6A-4CFD6E5EBC96}"/>
                </a:ext>
              </a:extLst>
            </p:cNvPr>
            <p:cNvGrpSpPr/>
            <p:nvPr/>
          </p:nvGrpSpPr>
          <p:grpSpPr>
            <a:xfrm>
              <a:off x="10232835" y="1150906"/>
              <a:ext cx="1113506" cy="1125167"/>
              <a:chOff x="1154093" y="1425931"/>
              <a:chExt cx="2029867" cy="2051124"/>
            </a:xfrm>
          </p:grpSpPr>
          <p:sp>
            <p:nvSpPr>
              <p:cNvPr id="244" name="Rectangle: Rounded Corners 140">
                <a:extLst>
                  <a:ext uri="{FF2B5EF4-FFF2-40B4-BE49-F238E27FC236}">
                    <a16:creationId xmlns:a16="http://schemas.microsoft.com/office/drawing/2014/main" id="{16E8F824-C837-F0B5-E21B-6BC4030E732D}"/>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5" name="Rectangle: Rounded Corners 141">
                <a:extLst>
                  <a:ext uri="{FF2B5EF4-FFF2-40B4-BE49-F238E27FC236}">
                    <a16:creationId xmlns:a16="http://schemas.microsoft.com/office/drawing/2014/main" id="{690BAD99-B6F2-32F7-546C-3F6139F1397A}"/>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34" name="Group 233">
              <a:extLst>
                <a:ext uri="{FF2B5EF4-FFF2-40B4-BE49-F238E27FC236}">
                  <a16:creationId xmlns:a16="http://schemas.microsoft.com/office/drawing/2014/main" id="{7E131605-07B6-FFFD-85FB-A34CFC37DBCA}"/>
                </a:ext>
              </a:extLst>
            </p:cNvPr>
            <p:cNvGrpSpPr/>
            <p:nvPr/>
          </p:nvGrpSpPr>
          <p:grpSpPr>
            <a:xfrm>
              <a:off x="10232835" y="3850977"/>
              <a:ext cx="1113506" cy="1125167"/>
              <a:chOff x="1154093" y="1425931"/>
              <a:chExt cx="2029867" cy="2051124"/>
            </a:xfrm>
          </p:grpSpPr>
          <p:sp>
            <p:nvSpPr>
              <p:cNvPr id="242" name="Rectangle: Rounded Corners 164">
                <a:extLst>
                  <a:ext uri="{FF2B5EF4-FFF2-40B4-BE49-F238E27FC236}">
                    <a16:creationId xmlns:a16="http://schemas.microsoft.com/office/drawing/2014/main" id="{A7B73819-62C5-B728-59F4-63D50357BFA6}"/>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3" name="Rectangle: Rounded Corners 165">
                <a:extLst>
                  <a:ext uri="{FF2B5EF4-FFF2-40B4-BE49-F238E27FC236}">
                    <a16:creationId xmlns:a16="http://schemas.microsoft.com/office/drawing/2014/main" id="{45FFF222-01EA-A6ED-044A-91118F8295E5}"/>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35" name="Group 234">
              <a:extLst>
                <a:ext uri="{FF2B5EF4-FFF2-40B4-BE49-F238E27FC236}">
                  <a16:creationId xmlns:a16="http://schemas.microsoft.com/office/drawing/2014/main" id="{65F2BAFB-3F37-C936-90A7-9DCC4B662BD4}"/>
                </a:ext>
              </a:extLst>
            </p:cNvPr>
            <p:cNvGrpSpPr/>
            <p:nvPr/>
          </p:nvGrpSpPr>
          <p:grpSpPr>
            <a:xfrm>
              <a:off x="10232835" y="5216953"/>
              <a:ext cx="1113506" cy="1125167"/>
              <a:chOff x="1154093" y="1425931"/>
              <a:chExt cx="2029867" cy="2051124"/>
            </a:xfrm>
          </p:grpSpPr>
          <p:sp>
            <p:nvSpPr>
              <p:cNvPr id="240" name="Rectangle: Rounded Corners 185">
                <a:extLst>
                  <a:ext uri="{FF2B5EF4-FFF2-40B4-BE49-F238E27FC236}">
                    <a16:creationId xmlns:a16="http://schemas.microsoft.com/office/drawing/2014/main" id="{296802C9-876C-E892-CCC5-6CCDAE5D1F82}"/>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1" name="Rectangle: Rounded Corners 186">
                <a:extLst>
                  <a:ext uri="{FF2B5EF4-FFF2-40B4-BE49-F238E27FC236}">
                    <a16:creationId xmlns:a16="http://schemas.microsoft.com/office/drawing/2014/main" id="{915A9236-5681-5C41-4CEA-78FD5EABFF3B}"/>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36" name="Picture 235">
              <a:extLst>
                <a:ext uri="{FF2B5EF4-FFF2-40B4-BE49-F238E27FC236}">
                  <a16:creationId xmlns:a16="http://schemas.microsoft.com/office/drawing/2014/main" id="{32099C6A-0500-0E33-A5F2-3B7798CDED83}"/>
                </a:ext>
              </a:extLst>
            </p:cNvPr>
            <p:cNvPicPr>
              <a:picLocks noChangeAspect="1"/>
            </p:cNvPicPr>
            <p:nvPr/>
          </p:nvPicPr>
          <p:blipFill>
            <a:blip r:embed="rId26"/>
            <a:srcRect t="2508"/>
            <a:stretch>
              <a:fillRect/>
            </a:stretch>
          </p:blipFill>
          <p:spPr>
            <a:xfrm>
              <a:off x="10380923" y="1566645"/>
              <a:ext cx="895958" cy="367782"/>
            </a:xfrm>
            <a:prstGeom prst="rect">
              <a:avLst/>
            </a:prstGeom>
          </p:spPr>
        </p:pic>
        <p:pic>
          <p:nvPicPr>
            <p:cNvPr id="237" name="Picture 12">
              <a:extLst>
                <a:ext uri="{FF2B5EF4-FFF2-40B4-BE49-F238E27FC236}">
                  <a16:creationId xmlns:a16="http://schemas.microsoft.com/office/drawing/2014/main" id="{ACD4D06D-8B5E-CEE9-3306-76C125283D70}"/>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0380923" y="2816044"/>
              <a:ext cx="855246" cy="594171"/>
            </a:xfrm>
            <a:prstGeom prst="rect">
              <a:avLst/>
            </a:prstGeom>
            <a:noFill/>
            <a:extLst>
              <a:ext uri="{909E8E84-426E-40DD-AFC4-6F175D3DCCD1}">
                <a14:hiddenFill xmlns:a14="http://schemas.microsoft.com/office/drawing/2010/main">
                  <a:solidFill>
                    <a:srgbClr val="FFFFFF"/>
                  </a:solidFill>
                </a14:hiddenFill>
              </a:ext>
            </a:extLst>
          </p:spPr>
        </p:pic>
        <p:pic>
          <p:nvPicPr>
            <p:cNvPr id="238" name="Picture 24">
              <a:extLst>
                <a:ext uri="{FF2B5EF4-FFF2-40B4-BE49-F238E27FC236}">
                  <a16:creationId xmlns:a16="http://schemas.microsoft.com/office/drawing/2014/main" id="{67AB6A30-DE6F-2379-EA52-6DF19695DEF2}"/>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10350734" y="4273869"/>
              <a:ext cx="855246" cy="217649"/>
            </a:xfrm>
            <a:prstGeom prst="rect">
              <a:avLst/>
            </a:prstGeom>
            <a:noFill/>
            <a:extLst>
              <a:ext uri="{909E8E84-426E-40DD-AFC4-6F175D3DCCD1}">
                <a14:hiddenFill xmlns:a14="http://schemas.microsoft.com/office/drawing/2010/main">
                  <a:solidFill>
                    <a:srgbClr val="FFFFFF"/>
                  </a:solidFill>
                </a14:hiddenFill>
              </a:ext>
            </a:extLst>
          </p:spPr>
        </p:pic>
        <p:pic>
          <p:nvPicPr>
            <p:cNvPr id="239" name="Picture 2">
              <a:extLst>
                <a:ext uri="{FF2B5EF4-FFF2-40B4-BE49-F238E27FC236}">
                  <a16:creationId xmlns:a16="http://schemas.microsoft.com/office/drawing/2014/main" id="{C90E9055-E20D-01C6-303A-72258625CB03}"/>
                </a:ext>
              </a:extLst>
            </p:cNvPr>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10441071" y="5419515"/>
              <a:ext cx="674571" cy="65924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81421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30  </a:t>
            </a:r>
          </a:p>
        </p:txBody>
      </p:sp>
      <p:sp>
        <p:nvSpPr>
          <p:cNvPr id="155" name="TextBox 43">
            <a:extLst>
              <a:ext uri="{FF2B5EF4-FFF2-40B4-BE49-F238E27FC236}">
                <a16:creationId xmlns:a16="http://schemas.microsoft.com/office/drawing/2014/main" id="{159BCE62-3794-0AF6-43F0-AD0966B4AE89}"/>
              </a:ext>
            </a:extLst>
          </p:cNvPr>
          <p:cNvSpPr txBox="1"/>
          <p:nvPr/>
        </p:nvSpPr>
        <p:spPr>
          <a:xfrm>
            <a:off x="3686810" y="195516"/>
            <a:ext cx="4818380" cy="523240"/>
          </a:xfrm>
          <a:prstGeom prst="rect">
            <a:avLst/>
          </a:prstGeom>
          <a:solidFill>
            <a:schemeClr val="bg1"/>
          </a:solidFill>
        </p:spPr>
        <p:txBody>
          <a:bodyPr wrap="square" rtlCol="0">
            <a:spAutoFit/>
          </a:bodyPr>
          <a:lstStyle/>
          <a:p>
            <a:pPr algn="ctr"/>
            <a:r>
              <a:rPr lang="en-IN" sz="2800" b="1" dirty="0">
                <a:latin typeface="Cambria" panose="02040503050406030204" pitchFamily="18" charset="0"/>
                <a:ea typeface="Cambria" panose="02040503050406030204" pitchFamily="18" charset="0"/>
              </a:rPr>
              <a:t>Private Sector </a:t>
            </a:r>
            <a:r>
              <a:rPr lang="en-IN" sz="2800" b="1" dirty="0">
                <a:solidFill>
                  <a:srgbClr val="00843B"/>
                </a:solidFill>
                <a:latin typeface="Cambria" panose="02040503050406030204" pitchFamily="18" charset="0"/>
                <a:ea typeface="Cambria" panose="02040503050406030204" pitchFamily="18" charset="0"/>
              </a:rPr>
              <a:t>Clientele </a:t>
            </a:r>
          </a:p>
        </p:txBody>
      </p:sp>
      <p:grpSp>
        <p:nvGrpSpPr>
          <p:cNvPr id="126" name="Group 125">
            <a:extLst>
              <a:ext uri="{FF2B5EF4-FFF2-40B4-BE49-F238E27FC236}">
                <a16:creationId xmlns:a16="http://schemas.microsoft.com/office/drawing/2014/main" id="{72FC9FA8-5029-D6E8-70F3-6778CEF3D9CD}"/>
              </a:ext>
            </a:extLst>
          </p:cNvPr>
          <p:cNvGrpSpPr/>
          <p:nvPr/>
        </p:nvGrpSpPr>
        <p:grpSpPr>
          <a:xfrm>
            <a:off x="553821" y="1103630"/>
            <a:ext cx="1113506" cy="5191214"/>
            <a:chOff x="845659" y="1078691"/>
            <a:chExt cx="1113506" cy="5191214"/>
          </a:xfrm>
        </p:grpSpPr>
        <p:grpSp>
          <p:nvGrpSpPr>
            <p:cNvPr id="127" name="Group 126">
              <a:extLst>
                <a:ext uri="{FF2B5EF4-FFF2-40B4-BE49-F238E27FC236}">
                  <a16:creationId xmlns:a16="http://schemas.microsoft.com/office/drawing/2014/main" id="{EB2DE8A8-F3F2-A81B-B333-43B54B26EF11}"/>
                </a:ext>
              </a:extLst>
            </p:cNvPr>
            <p:cNvGrpSpPr/>
            <p:nvPr/>
          </p:nvGrpSpPr>
          <p:grpSpPr>
            <a:xfrm>
              <a:off x="845659" y="2440575"/>
              <a:ext cx="1113506" cy="1125167"/>
              <a:chOff x="1154093" y="1425931"/>
              <a:chExt cx="2029867" cy="2051124"/>
            </a:xfrm>
          </p:grpSpPr>
          <p:sp>
            <p:nvSpPr>
              <p:cNvPr id="261" name="Rectangle: Rounded Corners 92">
                <a:extLst>
                  <a:ext uri="{FF2B5EF4-FFF2-40B4-BE49-F238E27FC236}">
                    <a16:creationId xmlns:a16="http://schemas.microsoft.com/office/drawing/2014/main" id="{CCF17536-6321-B31B-31E1-79533094B98D}"/>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2" name="Rectangle: Rounded Corners 94">
                <a:extLst>
                  <a:ext uri="{FF2B5EF4-FFF2-40B4-BE49-F238E27FC236}">
                    <a16:creationId xmlns:a16="http://schemas.microsoft.com/office/drawing/2014/main" id="{25A718DA-F9C7-F449-4996-D46E4089D99C}"/>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48" name="Group 247">
              <a:extLst>
                <a:ext uri="{FF2B5EF4-FFF2-40B4-BE49-F238E27FC236}">
                  <a16:creationId xmlns:a16="http://schemas.microsoft.com/office/drawing/2014/main" id="{DDD7D004-C46E-589B-FA53-3A8FDF851173}"/>
                </a:ext>
              </a:extLst>
            </p:cNvPr>
            <p:cNvGrpSpPr/>
            <p:nvPr/>
          </p:nvGrpSpPr>
          <p:grpSpPr>
            <a:xfrm>
              <a:off x="845659" y="1078691"/>
              <a:ext cx="1113506" cy="1125167"/>
              <a:chOff x="1154093" y="1425931"/>
              <a:chExt cx="2029867" cy="2051124"/>
            </a:xfrm>
          </p:grpSpPr>
          <p:sp>
            <p:nvSpPr>
              <p:cNvPr id="259" name="Rectangle: Rounded Corners 114">
                <a:extLst>
                  <a:ext uri="{FF2B5EF4-FFF2-40B4-BE49-F238E27FC236}">
                    <a16:creationId xmlns:a16="http://schemas.microsoft.com/office/drawing/2014/main" id="{E95659A0-1D62-27BE-4454-D937A09BF884}"/>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0" name="Rectangle: Rounded Corners 115">
                <a:extLst>
                  <a:ext uri="{FF2B5EF4-FFF2-40B4-BE49-F238E27FC236}">
                    <a16:creationId xmlns:a16="http://schemas.microsoft.com/office/drawing/2014/main" id="{57A93EF5-A5A7-ADB8-7AD6-8217A5DD2016}"/>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49" name="Group 248">
              <a:extLst>
                <a:ext uri="{FF2B5EF4-FFF2-40B4-BE49-F238E27FC236}">
                  <a16:creationId xmlns:a16="http://schemas.microsoft.com/office/drawing/2014/main" id="{0AAB78C9-7910-A4D6-971B-62A7E16DE81E}"/>
                </a:ext>
              </a:extLst>
            </p:cNvPr>
            <p:cNvGrpSpPr/>
            <p:nvPr/>
          </p:nvGrpSpPr>
          <p:grpSpPr>
            <a:xfrm>
              <a:off x="845659" y="3778762"/>
              <a:ext cx="1113506" cy="1125167"/>
              <a:chOff x="1154093" y="1425931"/>
              <a:chExt cx="2029867" cy="2051124"/>
            </a:xfrm>
          </p:grpSpPr>
          <p:sp>
            <p:nvSpPr>
              <p:cNvPr id="257" name="Rectangle: Rounded Corners 4116">
                <a:extLst>
                  <a:ext uri="{FF2B5EF4-FFF2-40B4-BE49-F238E27FC236}">
                    <a16:creationId xmlns:a16="http://schemas.microsoft.com/office/drawing/2014/main" id="{0BC9D416-49A7-F5E7-4AB5-6C9233181126}"/>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8" name="Rectangle: Rounded Corners 4120">
                <a:extLst>
                  <a:ext uri="{FF2B5EF4-FFF2-40B4-BE49-F238E27FC236}">
                    <a16:creationId xmlns:a16="http://schemas.microsoft.com/office/drawing/2014/main" id="{2F641729-0590-9B77-CC95-39631723107E}"/>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50" name="Group 249">
              <a:extLst>
                <a:ext uri="{FF2B5EF4-FFF2-40B4-BE49-F238E27FC236}">
                  <a16:creationId xmlns:a16="http://schemas.microsoft.com/office/drawing/2014/main" id="{71B7CFFE-994E-8FDD-32EB-020674233106}"/>
                </a:ext>
              </a:extLst>
            </p:cNvPr>
            <p:cNvGrpSpPr/>
            <p:nvPr/>
          </p:nvGrpSpPr>
          <p:grpSpPr>
            <a:xfrm>
              <a:off x="845659" y="5144738"/>
              <a:ext cx="1113506" cy="1125167"/>
              <a:chOff x="1154093" y="1425931"/>
              <a:chExt cx="2029867" cy="2051124"/>
            </a:xfrm>
          </p:grpSpPr>
          <p:sp>
            <p:nvSpPr>
              <p:cNvPr id="255" name="Rectangle: Rounded Corners 4148">
                <a:extLst>
                  <a:ext uri="{FF2B5EF4-FFF2-40B4-BE49-F238E27FC236}">
                    <a16:creationId xmlns:a16="http://schemas.microsoft.com/office/drawing/2014/main" id="{61C942ED-DE83-A9EE-6466-39D717211CCC}"/>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6" name="Rectangle: Rounded Corners 4149">
                <a:extLst>
                  <a:ext uri="{FF2B5EF4-FFF2-40B4-BE49-F238E27FC236}">
                    <a16:creationId xmlns:a16="http://schemas.microsoft.com/office/drawing/2014/main" id="{0007585F-3330-A2C9-5379-355120E3584A}"/>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51" name="Picture 250">
              <a:extLst>
                <a:ext uri="{FF2B5EF4-FFF2-40B4-BE49-F238E27FC236}">
                  <a16:creationId xmlns:a16="http://schemas.microsoft.com/office/drawing/2014/main" id="{88D878BB-26D3-7BC8-F8A1-84ABE21D5EF9}"/>
                </a:ext>
              </a:extLst>
            </p:cNvPr>
            <p:cNvPicPr>
              <a:picLocks noChangeAspect="1"/>
            </p:cNvPicPr>
            <p:nvPr/>
          </p:nvPicPr>
          <p:blipFill>
            <a:blip r:embed="rId2"/>
            <a:stretch>
              <a:fillRect/>
            </a:stretch>
          </p:blipFill>
          <p:spPr>
            <a:xfrm>
              <a:off x="1070313" y="1336944"/>
              <a:ext cx="701357" cy="686720"/>
            </a:xfrm>
            <a:prstGeom prst="rect">
              <a:avLst/>
            </a:prstGeom>
          </p:spPr>
        </p:pic>
        <p:pic>
          <p:nvPicPr>
            <p:cNvPr id="252" name="Picture 18">
              <a:extLst>
                <a:ext uri="{FF2B5EF4-FFF2-40B4-BE49-F238E27FC236}">
                  <a16:creationId xmlns:a16="http://schemas.microsoft.com/office/drawing/2014/main" id="{0D7163B0-93A8-47BC-93E4-28F364A712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918" y="2550822"/>
              <a:ext cx="960250" cy="960250"/>
            </a:xfrm>
            <a:prstGeom prst="rect">
              <a:avLst/>
            </a:prstGeom>
            <a:noFill/>
            <a:extLst>
              <a:ext uri="{909E8E84-426E-40DD-AFC4-6F175D3DCCD1}">
                <a14:hiddenFill xmlns:a14="http://schemas.microsoft.com/office/drawing/2010/main">
                  <a:solidFill>
                    <a:srgbClr val="FFFFFF"/>
                  </a:solidFill>
                </a14:hiddenFill>
              </a:ext>
            </a:extLst>
          </p:spPr>
        </p:pic>
        <p:pic>
          <p:nvPicPr>
            <p:cNvPr id="253" name="Picture 252">
              <a:extLst>
                <a:ext uri="{FF2B5EF4-FFF2-40B4-BE49-F238E27FC236}">
                  <a16:creationId xmlns:a16="http://schemas.microsoft.com/office/drawing/2014/main" id="{BFE810A9-B182-074D-F6FE-9279C728F0B3}"/>
                </a:ext>
              </a:extLst>
            </p:cNvPr>
            <p:cNvPicPr>
              <a:picLocks noChangeAspect="1"/>
            </p:cNvPicPr>
            <p:nvPr/>
          </p:nvPicPr>
          <p:blipFill>
            <a:blip r:embed="rId4"/>
            <a:stretch>
              <a:fillRect/>
            </a:stretch>
          </p:blipFill>
          <p:spPr>
            <a:xfrm>
              <a:off x="1156262" y="4079875"/>
              <a:ext cx="561561" cy="562512"/>
            </a:xfrm>
            <a:prstGeom prst="rect">
              <a:avLst/>
            </a:prstGeom>
          </p:spPr>
        </p:pic>
        <p:pic>
          <p:nvPicPr>
            <p:cNvPr id="254" name="Picture 40">
              <a:extLst>
                <a:ext uri="{FF2B5EF4-FFF2-40B4-BE49-F238E27FC236}">
                  <a16:creationId xmlns:a16="http://schemas.microsoft.com/office/drawing/2014/main" id="{7066A462-C910-777D-D939-B194F1D1B0B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1247" y="5441479"/>
              <a:ext cx="1024932" cy="5319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3" name="Group 262">
            <a:extLst>
              <a:ext uri="{FF2B5EF4-FFF2-40B4-BE49-F238E27FC236}">
                <a16:creationId xmlns:a16="http://schemas.microsoft.com/office/drawing/2014/main" id="{97BCC136-668B-F92D-924B-EF03163F8808}"/>
              </a:ext>
            </a:extLst>
          </p:cNvPr>
          <p:cNvGrpSpPr/>
          <p:nvPr/>
        </p:nvGrpSpPr>
        <p:grpSpPr>
          <a:xfrm>
            <a:off x="2176040" y="1099111"/>
            <a:ext cx="1117704" cy="5191214"/>
            <a:chOff x="2433842" y="1115737"/>
            <a:chExt cx="1117704" cy="5191214"/>
          </a:xfrm>
        </p:grpSpPr>
        <p:grpSp>
          <p:nvGrpSpPr>
            <p:cNvPr id="264" name="Group 263">
              <a:extLst>
                <a:ext uri="{FF2B5EF4-FFF2-40B4-BE49-F238E27FC236}">
                  <a16:creationId xmlns:a16="http://schemas.microsoft.com/office/drawing/2014/main" id="{029895C4-4C6A-58A7-9EE1-8794BB3632BA}"/>
                </a:ext>
              </a:extLst>
            </p:cNvPr>
            <p:cNvGrpSpPr/>
            <p:nvPr/>
          </p:nvGrpSpPr>
          <p:grpSpPr>
            <a:xfrm>
              <a:off x="2433842" y="2477621"/>
              <a:ext cx="1113506" cy="1125167"/>
              <a:chOff x="1154093" y="1425931"/>
              <a:chExt cx="2029867" cy="2051124"/>
            </a:xfrm>
          </p:grpSpPr>
          <p:sp>
            <p:nvSpPr>
              <p:cNvPr id="278" name="Rectangle: Rounded Corners 96">
                <a:extLst>
                  <a:ext uri="{FF2B5EF4-FFF2-40B4-BE49-F238E27FC236}">
                    <a16:creationId xmlns:a16="http://schemas.microsoft.com/office/drawing/2014/main" id="{DC0F82B0-41CF-4D99-6BAA-B29D3368CDE2}"/>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9" name="Rectangle: Rounded Corners 97">
                <a:extLst>
                  <a:ext uri="{FF2B5EF4-FFF2-40B4-BE49-F238E27FC236}">
                    <a16:creationId xmlns:a16="http://schemas.microsoft.com/office/drawing/2014/main" id="{1F702BFF-8879-47D7-BFC6-8797B6D45879}"/>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65" name="Group 264">
              <a:extLst>
                <a:ext uri="{FF2B5EF4-FFF2-40B4-BE49-F238E27FC236}">
                  <a16:creationId xmlns:a16="http://schemas.microsoft.com/office/drawing/2014/main" id="{6F4A1486-24ED-BB55-3F86-AE8D864DA4E2}"/>
                </a:ext>
              </a:extLst>
            </p:cNvPr>
            <p:cNvGrpSpPr/>
            <p:nvPr/>
          </p:nvGrpSpPr>
          <p:grpSpPr>
            <a:xfrm>
              <a:off x="2433842" y="1115737"/>
              <a:ext cx="1113506" cy="1125167"/>
              <a:chOff x="1154093" y="1425931"/>
              <a:chExt cx="2029867" cy="2051124"/>
            </a:xfrm>
          </p:grpSpPr>
          <p:sp>
            <p:nvSpPr>
              <p:cNvPr id="276" name="Rectangle: Rounded Corners 117">
                <a:extLst>
                  <a:ext uri="{FF2B5EF4-FFF2-40B4-BE49-F238E27FC236}">
                    <a16:creationId xmlns:a16="http://schemas.microsoft.com/office/drawing/2014/main" id="{7E2A6718-2961-BCD0-F0F5-DE01AAF92EA4}"/>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7" name="Rectangle: Rounded Corners 118">
                <a:extLst>
                  <a:ext uri="{FF2B5EF4-FFF2-40B4-BE49-F238E27FC236}">
                    <a16:creationId xmlns:a16="http://schemas.microsoft.com/office/drawing/2014/main" id="{20A0DDA2-CB25-3722-076D-7F96AC7AB287}"/>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66" name="Group 265">
              <a:extLst>
                <a:ext uri="{FF2B5EF4-FFF2-40B4-BE49-F238E27FC236}">
                  <a16:creationId xmlns:a16="http://schemas.microsoft.com/office/drawing/2014/main" id="{9759DCD6-3A9A-376B-08DE-96C2537E13FA}"/>
                </a:ext>
              </a:extLst>
            </p:cNvPr>
            <p:cNvGrpSpPr/>
            <p:nvPr/>
          </p:nvGrpSpPr>
          <p:grpSpPr>
            <a:xfrm>
              <a:off x="2433842" y="3815808"/>
              <a:ext cx="1113506" cy="1125167"/>
              <a:chOff x="1154093" y="1425931"/>
              <a:chExt cx="2029867" cy="2051124"/>
            </a:xfrm>
          </p:grpSpPr>
          <p:sp>
            <p:nvSpPr>
              <p:cNvPr id="274" name="Rectangle: Rounded Corners 4123">
                <a:extLst>
                  <a:ext uri="{FF2B5EF4-FFF2-40B4-BE49-F238E27FC236}">
                    <a16:creationId xmlns:a16="http://schemas.microsoft.com/office/drawing/2014/main" id="{AFB15A85-106F-498F-3DF3-63CA8E864E08}"/>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5" name="Rectangle: Rounded Corners 4125">
                <a:extLst>
                  <a:ext uri="{FF2B5EF4-FFF2-40B4-BE49-F238E27FC236}">
                    <a16:creationId xmlns:a16="http://schemas.microsoft.com/office/drawing/2014/main" id="{E8F37044-8F69-574F-7A1A-C8001C420513}"/>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67" name="Group 266">
              <a:extLst>
                <a:ext uri="{FF2B5EF4-FFF2-40B4-BE49-F238E27FC236}">
                  <a16:creationId xmlns:a16="http://schemas.microsoft.com/office/drawing/2014/main" id="{8D4D93CA-5CB2-46DC-DB88-7927746F9D36}"/>
                </a:ext>
              </a:extLst>
            </p:cNvPr>
            <p:cNvGrpSpPr/>
            <p:nvPr/>
          </p:nvGrpSpPr>
          <p:grpSpPr>
            <a:xfrm>
              <a:off x="2433842" y="5181784"/>
              <a:ext cx="1113506" cy="1125167"/>
              <a:chOff x="1154093" y="1425931"/>
              <a:chExt cx="2029867" cy="2051124"/>
            </a:xfrm>
          </p:grpSpPr>
          <p:sp>
            <p:nvSpPr>
              <p:cNvPr id="272" name="Rectangle: Rounded Corners 4151">
                <a:extLst>
                  <a:ext uri="{FF2B5EF4-FFF2-40B4-BE49-F238E27FC236}">
                    <a16:creationId xmlns:a16="http://schemas.microsoft.com/office/drawing/2014/main" id="{C79D0547-75DB-4E14-646F-4B35C89590D9}"/>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3" name="Rectangle: Rounded Corners 4152">
                <a:extLst>
                  <a:ext uri="{FF2B5EF4-FFF2-40B4-BE49-F238E27FC236}">
                    <a16:creationId xmlns:a16="http://schemas.microsoft.com/office/drawing/2014/main" id="{458D952D-9367-4103-943C-22A3880BEA47}"/>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68" name="Picture 8">
              <a:extLst>
                <a:ext uri="{FF2B5EF4-FFF2-40B4-BE49-F238E27FC236}">
                  <a16:creationId xmlns:a16="http://schemas.microsoft.com/office/drawing/2014/main" id="{118106E5-5CB7-3AB3-BB1C-EDD2A9DD4F2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25642" y="1280998"/>
              <a:ext cx="776130" cy="776130"/>
            </a:xfrm>
            <a:prstGeom prst="rect">
              <a:avLst/>
            </a:prstGeom>
            <a:noFill/>
            <a:extLst>
              <a:ext uri="{909E8E84-426E-40DD-AFC4-6F175D3DCCD1}">
                <a14:hiddenFill xmlns:a14="http://schemas.microsoft.com/office/drawing/2010/main">
                  <a:solidFill>
                    <a:srgbClr val="FFFFFF"/>
                  </a:solidFill>
                </a14:hiddenFill>
              </a:ext>
            </a:extLst>
          </p:spPr>
        </p:pic>
        <p:pic>
          <p:nvPicPr>
            <p:cNvPr id="269" name="Picture 268">
              <a:extLst>
                <a:ext uri="{FF2B5EF4-FFF2-40B4-BE49-F238E27FC236}">
                  <a16:creationId xmlns:a16="http://schemas.microsoft.com/office/drawing/2014/main" id="{7C3AB5DE-EE01-E27E-D3C4-21DC693CD790}"/>
                </a:ext>
              </a:extLst>
            </p:cNvPr>
            <p:cNvPicPr>
              <a:picLocks noChangeAspect="1"/>
            </p:cNvPicPr>
            <p:nvPr/>
          </p:nvPicPr>
          <p:blipFill>
            <a:blip r:embed="rId7"/>
            <a:srcRect l="1" r="446"/>
            <a:stretch>
              <a:fillRect/>
            </a:stretch>
          </p:blipFill>
          <p:spPr>
            <a:xfrm>
              <a:off x="2560824" y="2885181"/>
              <a:ext cx="937166" cy="365626"/>
            </a:xfrm>
            <a:prstGeom prst="rect">
              <a:avLst/>
            </a:prstGeom>
          </p:spPr>
        </p:pic>
        <p:pic>
          <p:nvPicPr>
            <p:cNvPr id="270" name="Picture 32">
              <a:extLst>
                <a:ext uri="{FF2B5EF4-FFF2-40B4-BE49-F238E27FC236}">
                  <a16:creationId xmlns:a16="http://schemas.microsoft.com/office/drawing/2014/main" id="{593C9356-73DA-D264-82E4-FB792A8D94E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39521" y="4055020"/>
              <a:ext cx="579772" cy="710730"/>
            </a:xfrm>
            <a:prstGeom prst="rect">
              <a:avLst/>
            </a:prstGeom>
            <a:noFill/>
            <a:extLst>
              <a:ext uri="{909E8E84-426E-40DD-AFC4-6F175D3DCCD1}">
                <a14:hiddenFill xmlns:a14="http://schemas.microsoft.com/office/drawing/2010/main">
                  <a:solidFill>
                    <a:srgbClr val="FFFFFF"/>
                  </a:solidFill>
                </a14:hiddenFill>
              </a:ext>
            </a:extLst>
          </p:spPr>
        </p:pic>
        <p:pic>
          <p:nvPicPr>
            <p:cNvPr id="271" name="Picture 2" descr="SBI Credit Card Diwali Festive Offers - Diwali Offers 2022 | SBI Card">
              <a:extLst>
                <a:ext uri="{FF2B5EF4-FFF2-40B4-BE49-F238E27FC236}">
                  <a16:creationId xmlns:a16="http://schemas.microsoft.com/office/drawing/2014/main" id="{C4C68119-E7B8-0EC4-55B1-30FC709789C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59475" y="5592076"/>
              <a:ext cx="992071" cy="35431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0" name="Group 279">
            <a:extLst>
              <a:ext uri="{FF2B5EF4-FFF2-40B4-BE49-F238E27FC236}">
                <a16:creationId xmlns:a16="http://schemas.microsoft.com/office/drawing/2014/main" id="{4E4B2A55-F1F8-054B-487A-86A6DD87EE41}"/>
              </a:ext>
            </a:extLst>
          </p:cNvPr>
          <p:cNvGrpSpPr/>
          <p:nvPr/>
        </p:nvGrpSpPr>
        <p:grpSpPr>
          <a:xfrm>
            <a:off x="3810324" y="1106483"/>
            <a:ext cx="1123626" cy="5191214"/>
            <a:chOff x="3944091" y="1106483"/>
            <a:chExt cx="1123626" cy="5191214"/>
          </a:xfrm>
        </p:grpSpPr>
        <p:grpSp>
          <p:nvGrpSpPr>
            <p:cNvPr id="281" name="Group 280">
              <a:extLst>
                <a:ext uri="{FF2B5EF4-FFF2-40B4-BE49-F238E27FC236}">
                  <a16:creationId xmlns:a16="http://schemas.microsoft.com/office/drawing/2014/main" id="{4BE3CC5B-4D0B-8811-619E-1248946CAA86}"/>
                </a:ext>
              </a:extLst>
            </p:cNvPr>
            <p:cNvGrpSpPr/>
            <p:nvPr/>
          </p:nvGrpSpPr>
          <p:grpSpPr>
            <a:xfrm>
              <a:off x="3944091" y="2468367"/>
              <a:ext cx="1113506" cy="1125167"/>
              <a:chOff x="1154093" y="1425931"/>
              <a:chExt cx="2029867" cy="2051124"/>
            </a:xfrm>
          </p:grpSpPr>
          <p:sp>
            <p:nvSpPr>
              <p:cNvPr id="295" name="Rectangle: Rounded Corners 99">
                <a:extLst>
                  <a:ext uri="{FF2B5EF4-FFF2-40B4-BE49-F238E27FC236}">
                    <a16:creationId xmlns:a16="http://schemas.microsoft.com/office/drawing/2014/main" id="{F047CB43-6BEE-4ED2-F560-07E2B97FC8B7}"/>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6" name="Rectangle: Rounded Corners 100">
                <a:extLst>
                  <a:ext uri="{FF2B5EF4-FFF2-40B4-BE49-F238E27FC236}">
                    <a16:creationId xmlns:a16="http://schemas.microsoft.com/office/drawing/2014/main" id="{8A2D23DB-CB91-8BF0-4F31-DED455FA5E03}"/>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82" name="Group 281">
              <a:extLst>
                <a:ext uri="{FF2B5EF4-FFF2-40B4-BE49-F238E27FC236}">
                  <a16:creationId xmlns:a16="http://schemas.microsoft.com/office/drawing/2014/main" id="{A8A495DB-ECBE-31E2-18DC-424D4082904A}"/>
                </a:ext>
              </a:extLst>
            </p:cNvPr>
            <p:cNvGrpSpPr/>
            <p:nvPr/>
          </p:nvGrpSpPr>
          <p:grpSpPr>
            <a:xfrm>
              <a:off x="3944091" y="1106483"/>
              <a:ext cx="1113506" cy="1125167"/>
              <a:chOff x="1154093" y="1425931"/>
              <a:chExt cx="2029867" cy="2051124"/>
            </a:xfrm>
          </p:grpSpPr>
          <p:sp>
            <p:nvSpPr>
              <p:cNvPr id="293" name="Rectangle: Rounded Corners 120">
                <a:extLst>
                  <a:ext uri="{FF2B5EF4-FFF2-40B4-BE49-F238E27FC236}">
                    <a16:creationId xmlns:a16="http://schemas.microsoft.com/office/drawing/2014/main" id="{4BC66A70-C3A9-9303-9FE5-64B190CBC487}"/>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4" name="Rectangle: Rounded Corners 121">
                <a:extLst>
                  <a:ext uri="{FF2B5EF4-FFF2-40B4-BE49-F238E27FC236}">
                    <a16:creationId xmlns:a16="http://schemas.microsoft.com/office/drawing/2014/main" id="{695C57C9-B6B2-76C3-B919-35DB6E6C5A89}"/>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83" name="Group 282">
              <a:extLst>
                <a:ext uri="{FF2B5EF4-FFF2-40B4-BE49-F238E27FC236}">
                  <a16:creationId xmlns:a16="http://schemas.microsoft.com/office/drawing/2014/main" id="{F004FBDA-2083-0EFC-4482-3072E02E50D2}"/>
                </a:ext>
              </a:extLst>
            </p:cNvPr>
            <p:cNvGrpSpPr/>
            <p:nvPr/>
          </p:nvGrpSpPr>
          <p:grpSpPr>
            <a:xfrm>
              <a:off x="3944091" y="3806554"/>
              <a:ext cx="1113506" cy="1125167"/>
              <a:chOff x="1154093" y="1425931"/>
              <a:chExt cx="2029867" cy="2051124"/>
            </a:xfrm>
          </p:grpSpPr>
          <p:sp>
            <p:nvSpPr>
              <p:cNvPr id="291" name="Rectangle: Rounded Corners 4128">
                <a:extLst>
                  <a:ext uri="{FF2B5EF4-FFF2-40B4-BE49-F238E27FC236}">
                    <a16:creationId xmlns:a16="http://schemas.microsoft.com/office/drawing/2014/main" id="{D798BD6B-5F7F-C21C-5FCD-47693663A783}"/>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2" name="Rectangle: Rounded Corners 4130">
                <a:extLst>
                  <a:ext uri="{FF2B5EF4-FFF2-40B4-BE49-F238E27FC236}">
                    <a16:creationId xmlns:a16="http://schemas.microsoft.com/office/drawing/2014/main" id="{4C6F75D1-F1F7-8CB8-D2FD-122E5CF06B61}"/>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84" name="Group 283">
              <a:extLst>
                <a:ext uri="{FF2B5EF4-FFF2-40B4-BE49-F238E27FC236}">
                  <a16:creationId xmlns:a16="http://schemas.microsoft.com/office/drawing/2014/main" id="{2DDFFC9D-D6C8-B0AA-575A-F4C948E23CCC}"/>
                </a:ext>
              </a:extLst>
            </p:cNvPr>
            <p:cNvGrpSpPr/>
            <p:nvPr/>
          </p:nvGrpSpPr>
          <p:grpSpPr>
            <a:xfrm>
              <a:off x="3944091" y="5172530"/>
              <a:ext cx="1113506" cy="1125167"/>
              <a:chOff x="1154093" y="1425931"/>
              <a:chExt cx="2029867" cy="2051124"/>
            </a:xfrm>
          </p:grpSpPr>
          <p:sp>
            <p:nvSpPr>
              <p:cNvPr id="289" name="Rectangle: Rounded Corners 4154">
                <a:extLst>
                  <a:ext uri="{FF2B5EF4-FFF2-40B4-BE49-F238E27FC236}">
                    <a16:creationId xmlns:a16="http://schemas.microsoft.com/office/drawing/2014/main" id="{656FDB30-136A-15FD-9C45-82436810FD93}"/>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0" name="Rectangle: Rounded Corners 4155">
                <a:extLst>
                  <a:ext uri="{FF2B5EF4-FFF2-40B4-BE49-F238E27FC236}">
                    <a16:creationId xmlns:a16="http://schemas.microsoft.com/office/drawing/2014/main" id="{78ADE38C-286C-92C4-0E9D-37F0A5D11B44}"/>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85" name="Picture 284">
              <a:extLst>
                <a:ext uri="{FF2B5EF4-FFF2-40B4-BE49-F238E27FC236}">
                  <a16:creationId xmlns:a16="http://schemas.microsoft.com/office/drawing/2014/main" id="{66F97A6E-17D3-A36D-FE14-BCAB02CD6369}"/>
                </a:ext>
              </a:extLst>
            </p:cNvPr>
            <p:cNvPicPr>
              <a:picLocks noChangeAspect="1"/>
            </p:cNvPicPr>
            <p:nvPr/>
          </p:nvPicPr>
          <p:blipFill>
            <a:blip r:embed="rId10"/>
            <a:stretch>
              <a:fillRect/>
            </a:stretch>
          </p:blipFill>
          <p:spPr>
            <a:xfrm>
              <a:off x="4074960" y="1462572"/>
              <a:ext cx="968142" cy="426700"/>
            </a:xfrm>
            <a:prstGeom prst="rect">
              <a:avLst/>
            </a:prstGeom>
          </p:spPr>
        </p:pic>
        <p:pic>
          <p:nvPicPr>
            <p:cNvPr id="286" name="Picture 285">
              <a:extLst>
                <a:ext uri="{FF2B5EF4-FFF2-40B4-BE49-F238E27FC236}">
                  <a16:creationId xmlns:a16="http://schemas.microsoft.com/office/drawing/2014/main" id="{080CF035-505D-7594-BEC6-0C37EE9E8A6F}"/>
                </a:ext>
              </a:extLst>
            </p:cNvPr>
            <p:cNvPicPr>
              <a:picLocks noChangeAspect="1"/>
            </p:cNvPicPr>
            <p:nvPr/>
          </p:nvPicPr>
          <p:blipFill>
            <a:blip r:embed="rId11"/>
            <a:stretch>
              <a:fillRect/>
            </a:stretch>
          </p:blipFill>
          <p:spPr>
            <a:xfrm>
              <a:off x="4062594" y="2924991"/>
              <a:ext cx="964569" cy="283551"/>
            </a:xfrm>
            <a:prstGeom prst="rect">
              <a:avLst/>
            </a:prstGeom>
          </p:spPr>
        </p:pic>
        <p:pic>
          <p:nvPicPr>
            <p:cNvPr id="287" name="Picture 286">
              <a:extLst>
                <a:ext uri="{FF2B5EF4-FFF2-40B4-BE49-F238E27FC236}">
                  <a16:creationId xmlns:a16="http://schemas.microsoft.com/office/drawing/2014/main" id="{35FB050C-47C2-4518-D249-FDC4963AE3F7}"/>
                </a:ext>
              </a:extLst>
            </p:cNvPr>
            <p:cNvPicPr>
              <a:picLocks noChangeAspect="1"/>
            </p:cNvPicPr>
            <p:nvPr/>
          </p:nvPicPr>
          <p:blipFill>
            <a:blip r:embed="rId12"/>
            <a:stretch>
              <a:fillRect/>
            </a:stretch>
          </p:blipFill>
          <p:spPr>
            <a:xfrm>
              <a:off x="4131306" y="4021609"/>
              <a:ext cx="687804" cy="710730"/>
            </a:xfrm>
            <a:prstGeom prst="rect">
              <a:avLst/>
            </a:prstGeom>
          </p:spPr>
        </p:pic>
        <p:pic>
          <p:nvPicPr>
            <p:cNvPr id="288" name="Picture 2">
              <a:extLst>
                <a:ext uri="{FF2B5EF4-FFF2-40B4-BE49-F238E27FC236}">
                  <a16:creationId xmlns:a16="http://schemas.microsoft.com/office/drawing/2014/main" id="{FAD52E70-D431-0187-E168-3DA941CFD832}"/>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103235" y="5562781"/>
              <a:ext cx="964482" cy="28934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4" name="Group 313">
            <a:extLst>
              <a:ext uri="{FF2B5EF4-FFF2-40B4-BE49-F238E27FC236}">
                <a16:creationId xmlns:a16="http://schemas.microsoft.com/office/drawing/2014/main" id="{CEEBE7DD-F29E-926B-B71D-CBA1C22A6E9E}"/>
              </a:ext>
            </a:extLst>
          </p:cNvPr>
          <p:cNvGrpSpPr/>
          <p:nvPr/>
        </p:nvGrpSpPr>
        <p:grpSpPr>
          <a:xfrm>
            <a:off x="5496679" y="1106482"/>
            <a:ext cx="1113506" cy="5191214"/>
            <a:chOff x="5478316" y="1106482"/>
            <a:chExt cx="1113506" cy="5191214"/>
          </a:xfrm>
        </p:grpSpPr>
        <p:grpSp>
          <p:nvGrpSpPr>
            <p:cNvPr id="315" name="Group 314">
              <a:extLst>
                <a:ext uri="{FF2B5EF4-FFF2-40B4-BE49-F238E27FC236}">
                  <a16:creationId xmlns:a16="http://schemas.microsoft.com/office/drawing/2014/main" id="{F953AE72-5DFE-81B8-6B10-64FD4842B269}"/>
                </a:ext>
              </a:extLst>
            </p:cNvPr>
            <p:cNvGrpSpPr/>
            <p:nvPr/>
          </p:nvGrpSpPr>
          <p:grpSpPr>
            <a:xfrm>
              <a:off x="5478316" y="2468366"/>
              <a:ext cx="1113506" cy="1125167"/>
              <a:chOff x="1154093" y="1425931"/>
              <a:chExt cx="2029867" cy="2051124"/>
            </a:xfrm>
          </p:grpSpPr>
          <p:sp>
            <p:nvSpPr>
              <p:cNvPr id="329" name="Rectangle: Rounded Corners 102">
                <a:extLst>
                  <a:ext uri="{FF2B5EF4-FFF2-40B4-BE49-F238E27FC236}">
                    <a16:creationId xmlns:a16="http://schemas.microsoft.com/office/drawing/2014/main" id="{6992CAA2-F3D1-134B-59C8-6DC9C1DF29D0}"/>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0" name="Rectangle: Rounded Corners 103">
                <a:extLst>
                  <a:ext uri="{FF2B5EF4-FFF2-40B4-BE49-F238E27FC236}">
                    <a16:creationId xmlns:a16="http://schemas.microsoft.com/office/drawing/2014/main" id="{749E84B5-93F4-4023-3868-0D0DB7058EE5}"/>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16" name="Group 315">
              <a:extLst>
                <a:ext uri="{FF2B5EF4-FFF2-40B4-BE49-F238E27FC236}">
                  <a16:creationId xmlns:a16="http://schemas.microsoft.com/office/drawing/2014/main" id="{A2C37A1F-3750-5E1F-D1B5-8038230DE822}"/>
                </a:ext>
              </a:extLst>
            </p:cNvPr>
            <p:cNvGrpSpPr/>
            <p:nvPr/>
          </p:nvGrpSpPr>
          <p:grpSpPr>
            <a:xfrm>
              <a:off x="5478316" y="1106482"/>
              <a:ext cx="1113506" cy="1125167"/>
              <a:chOff x="1154093" y="1425931"/>
              <a:chExt cx="2029867" cy="2051124"/>
            </a:xfrm>
          </p:grpSpPr>
          <p:sp>
            <p:nvSpPr>
              <p:cNvPr id="327" name="Rectangle: Rounded Corners 123">
                <a:extLst>
                  <a:ext uri="{FF2B5EF4-FFF2-40B4-BE49-F238E27FC236}">
                    <a16:creationId xmlns:a16="http://schemas.microsoft.com/office/drawing/2014/main" id="{3906A4EE-920E-A9BD-3675-28F14FAED69B}"/>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8" name="Rectangle: Rounded Corners 125">
                <a:extLst>
                  <a:ext uri="{FF2B5EF4-FFF2-40B4-BE49-F238E27FC236}">
                    <a16:creationId xmlns:a16="http://schemas.microsoft.com/office/drawing/2014/main" id="{05FA2CA4-87CD-5676-AD80-30CBA0EC1B40}"/>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17" name="Group 316">
              <a:extLst>
                <a:ext uri="{FF2B5EF4-FFF2-40B4-BE49-F238E27FC236}">
                  <a16:creationId xmlns:a16="http://schemas.microsoft.com/office/drawing/2014/main" id="{C8D661EB-A523-6CCE-BC5C-7B063CF6CD90}"/>
                </a:ext>
              </a:extLst>
            </p:cNvPr>
            <p:cNvGrpSpPr/>
            <p:nvPr/>
          </p:nvGrpSpPr>
          <p:grpSpPr>
            <a:xfrm>
              <a:off x="5478316" y="3806553"/>
              <a:ext cx="1113506" cy="1125167"/>
              <a:chOff x="1154093" y="1425931"/>
              <a:chExt cx="2029867" cy="2051124"/>
            </a:xfrm>
          </p:grpSpPr>
          <p:sp>
            <p:nvSpPr>
              <p:cNvPr id="325" name="Rectangle: Rounded Corners 4134">
                <a:extLst>
                  <a:ext uri="{FF2B5EF4-FFF2-40B4-BE49-F238E27FC236}">
                    <a16:creationId xmlns:a16="http://schemas.microsoft.com/office/drawing/2014/main" id="{57225BE3-6562-66EF-ADB6-B995B373BA41}"/>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6" name="Rectangle: Rounded Corners 4136">
                <a:extLst>
                  <a:ext uri="{FF2B5EF4-FFF2-40B4-BE49-F238E27FC236}">
                    <a16:creationId xmlns:a16="http://schemas.microsoft.com/office/drawing/2014/main" id="{DDFEFC4E-695B-A1A2-9CA1-3F40EE2B0025}"/>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18" name="Group 317">
              <a:extLst>
                <a:ext uri="{FF2B5EF4-FFF2-40B4-BE49-F238E27FC236}">
                  <a16:creationId xmlns:a16="http://schemas.microsoft.com/office/drawing/2014/main" id="{49639A9F-19F2-FFFF-8146-A17A4CD51DFA}"/>
                </a:ext>
              </a:extLst>
            </p:cNvPr>
            <p:cNvGrpSpPr/>
            <p:nvPr/>
          </p:nvGrpSpPr>
          <p:grpSpPr>
            <a:xfrm>
              <a:off x="5478316" y="5172529"/>
              <a:ext cx="1113506" cy="1125167"/>
              <a:chOff x="1154093" y="1425931"/>
              <a:chExt cx="2029867" cy="2051124"/>
            </a:xfrm>
          </p:grpSpPr>
          <p:sp>
            <p:nvSpPr>
              <p:cNvPr id="323" name="Rectangle: Rounded Corners 4157">
                <a:extLst>
                  <a:ext uri="{FF2B5EF4-FFF2-40B4-BE49-F238E27FC236}">
                    <a16:creationId xmlns:a16="http://schemas.microsoft.com/office/drawing/2014/main" id="{10236249-F56B-779E-2295-B3C6863E6E23}"/>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4" name="Rectangle: Rounded Corners 4158">
                <a:extLst>
                  <a:ext uri="{FF2B5EF4-FFF2-40B4-BE49-F238E27FC236}">
                    <a16:creationId xmlns:a16="http://schemas.microsoft.com/office/drawing/2014/main" id="{FD58E019-FF23-34B7-0638-447EB5491A2B}"/>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319" name="Picture 10">
              <a:extLst>
                <a:ext uri="{FF2B5EF4-FFF2-40B4-BE49-F238E27FC236}">
                  <a16:creationId xmlns:a16="http://schemas.microsoft.com/office/drawing/2014/main" id="{DD8AA3BF-F4F2-C174-9337-52E31425D66F}"/>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8160" r="9203"/>
            <a:stretch>
              <a:fillRect/>
            </a:stretch>
          </p:blipFill>
          <p:spPr bwMode="auto">
            <a:xfrm>
              <a:off x="5617386" y="1384472"/>
              <a:ext cx="964569" cy="635837"/>
            </a:xfrm>
            <a:prstGeom prst="rect">
              <a:avLst/>
            </a:prstGeom>
            <a:noFill/>
            <a:extLst>
              <a:ext uri="{909E8E84-426E-40DD-AFC4-6F175D3DCCD1}">
                <a14:hiddenFill xmlns:a14="http://schemas.microsoft.com/office/drawing/2010/main">
                  <a:solidFill>
                    <a:srgbClr val="FFFFFF"/>
                  </a:solidFill>
                </a14:hiddenFill>
              </a:ext>
            </a:extLst>
          </p:spPr>
        </p:pic>
        <p:pic>
          <p:nvPicPr>
            <p:cNvPr id="320" name="Picture 22" descr="CTRG 2019 :: 5th Conference of Transportation Research Group of India">
              <a:extLst>
                <a:ext uri="{FF2B5EF4-FFF2-40B4-BE49-F238E27FC236}">
                  <a16:creationId xmlns:a16="http://schemas.microsoft.com/office/drawing/2014/main" id="{43F11AD9-FB7B-AE65-FDB5-F45C082D322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95873" y="2706749"/>
              <a:ext cx="724416" cy="706960"/>
            </a:xfrm>
            <a:prstGeom prst="rect">
              <a:avLst/>
            </a:prstGeom>
            <a:noFill/>
            <a:extLst>
              <a:ext uri="{909E8E84-426E-40DD-AFC4-6F175D3DCCD1}">
                <a14:hiddenFill xmlns:a14="http://schemas.microsoft.com/office/drawing/2010/main">
                  <a:solidFill>
                    <a:srgbClr val="FFFFFF"/>
                  </a:solidFill>
                </a14:hiddenFill>
              </a:ext>
            </a:extLst>
          </p:spPr>
        </p:pic>
        <p:pic>
          <p:nvPicPr>
            <p:cNvPr id="321" name="Picture 320">
              <a:extLst>
                <a:ext uri="{FF2B5EF4-FFF2-40B4-BE49-F238E27FC236}">
                  <a16:creationId xmlns:a16="http://schemas.microsoft.com/office/drawing/2014/main" id="{58B2279A-DCC4-6A6C-8D75-69E9468C978F}"/>
                </a:ext>
              </a:extLst>
            </p:cNvPr>
            <p:cNvPicPr>
              <a:picLocks noChangeAspect="1"/>
            </p:cNvPicPr>
            <p:nvPr/>
          </p:nvPicPr>
          <p:blipFill>
            <a:blip r:embed="rId16"/>
            <a:stretch>
              <a:fillRect/>
            </a:stretch>
          </p:blipFill>
          <p:spPr>
            <a:xfrm>
              <a:off x="5617386" y="4221635"/>
              <a:ext cx="941262" cy="310678"/>
            </a:xfrm>
            <a:prstGeom prst="rect">
              <a:avLst/>
            </a:prstGeom>
          </p:spPr>
        </p:pic>
        <p:pic>
          <p:nvPicPr>
            <p:cNvPr id="322" name="Picture 4" descr="India’s No.1 Portfolio Management Services Portal | Top PMS in India">
              <a:extLst>
                <a:ext uri="{FF2B5EF4-FFF2-40B4-BE49-F238E27FC236}">
                  <a16:creationId xmlns:a16="http://schemas.microsoft.com/office/drawing/2014/main" id="{318C2C99-FE79-9B78-8BA8-175121FCBFFA}"/>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607594" y="5592076"/>
              <a:ext cx="960845" cy="330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1" name="Group 330">
            <a:extLst>
              <a:ext uri="{FF2B5EF4-FFF2-40B4-BE49-F238E27FC236}">
                <a16:creationId xmlns:a16="http://schemas.microsoft.com/office/drawing/2014/main" id="{D0D6BBA2-42DA-A582-75AF-58B964C0D243}"/>
              </a:ext>
            </a:extLst>
          </p:cNvPr>
          <p:cNvGrpSpPr/>
          <p:nvPr/>
        </p:nvGrpSpPr>
        <p:grpSpPr>
          <a:xfrm>
            <a:off x="7116644" y="1106481"/>
            <a:ext cx="1113506" cy="5191214"/>
            <a:chOff x="7033465" y="1106481"/>
            <a:chExt cx="1113506" cy="5191214"/>
          </a:xfrm>
        </p:grpSpPr>
        <p:grpSp>
          <p:nvGrpSpPr>
            <p:cNvPr id="332" name="Group 331">
              <a:extLst>
                <a:ext uri="{FF2B5EF4-FFF2-40B4-BE49-F238E27FC236}">
                  <a16:creationId xmlns:a16="http://schemas.microsoft.com/office/drawing/2014/main" id="{DBC0E122-574F-9203-016A-1E59707AF4F5}"/>
                </a:ext>
              </a:extLst>
            </p:cNvPr>
            <p:cNvGrpSpPr/>
            <p:nvPr/>
          </p:nvGrpSpPr>
          <p:grpSpPr>
            <a:xfrm>
              <a:off x="7033465" y="2468365"/>
              <a:ext cx="1113506" cy="1125167"/>
              <a:chOff x="1154093" y="1425931"/>
              <a:chExt cx="2029867" cy="2051124"/>
            </a:xfrm>
          </p:grpSpPr>
          <p:sp>
            <p:nvSpPr>
              <p:cNvPr id="346" name="Rectangle: Rounded Corners 105">
                <a:extLst>
                  <a:ext uri="{FF2B5EF4-FFF2-40B4-BE49-F238E27FC236}">
                    <a16:creationId xmlns:a16="http://schemas.microsoft.com/office/drawing/2014/main" id="{57EA7FEA-1567-27DA-D580-7ADB5BDEB8B0}"/>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7" name="Rectangle: Rounded Corners 106">
                <a:extLst>
                  <a:ext uri="{FF2B5EF4-FFF2-40B4-BE49-F238E27FC236}">
                    <a16:creationId xmlns:a16="http://schemas.microsoft.com/office/drawing/2014/main" id="{C7C8E0C6-5642-89E6-6BDC-445819FCEB3E}"/>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33" name="Group 332">
              <a:extLst>
                <a:ext uri="{FF2B5EF4-FFF2-40B4-BE49-F238E27FC236}">
                  <a16:creationId xmlns:a16="http://schemas.microsoft.com/office/drawing/2014/main" id="{9199A0E1-FD41-37C3-28A0-30F553AA1D57}"/>
                </a:ext>
              </a:extLst>
            </p:cNvPr>
            <p:cNvGrpSpPr/>
            <p:nvPr/>
          </p:nvGrpSpPr>
          <p:grpSpPr>
            <a:xfrm>
              <a:off x="7033465" y="1106481"/>
              <a:ext cx="1113506" cy="1125167"/>
              <a:chOff x="1154093" y="1425931"/>
              <a:chExt cx="2029867" cy="2051124"/>
            </a:xfrm>
          </p:grpSpPr>
          <p:sp>
            <p:nvSpPr>
              <p:cNvPr id="344" name="Rectangle: Rounded Corners 4095">
                <a:extLst>
                  <a:ext uri="{FF2B5EF4-FFF2-40B4-BE49-F238E27FC236}">
                    <a16:creationId xmlns:a16="http://schemas.microsoft.com/office/drawing/2014/main" id="{9435A8C2-E758-9FD1-8298-ED22B6C8F263}"/>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5" name="Rectangle: Rounded Corners 4096">
                <a:extLst>
                  <a:ext uri="{FF2B5EF4-FFF2-40B4-BE49-F238E27FC236}">
                    <a16:creationId xmlns:a16="http://schemas.microsoft.com/office/drawing/2014/main" id="{134F1AD8-207B-89EC-A5FB-AA5308030D78}"/>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34" name="Group 333">
              <a:extLst>
                <a:ext uri="{FF2B5EF4-FFF2-40B4-BE49-F238E27FC236}">
                  <a16:creationId xmlns:a16="http://schemas.microsoft.com/office/drawing/2014/main" id="{35A5E2F7-AB30-E890-3FE8-FD5307C07B3E}"/>
                </a:ext>
              </a:extLst>
            </p:cNvPr>
            <p:cNvGrpSpPr/>
            <p:nvPr/>
          </p:nvGrpSpPr>
          <p:grpSpPr>
            <a:xfrm>
              <a:off x="7033465" y="3806552"/>
              <a:ext cx="1113506" cy="1125167"/>
              <a:chOff x="1154093" y="1425931"/>
              <a:chExt cx="2029867" cy="2051124"/>
            </a:xfrm>
          </p:grpSpPr>
          <p:sp>
            <p:nvSpPr>
              <p:cNvPr id="342" name="Rectangle: Rounded Corners 4139">
                <a:extLst>
                  <a:ext uri="{FF2B5EF4-FFF2-40B4-BE49-F238E27FC236}">
                    <a16:creationId xmlns:a16="http://schemas.microsoft.com/office/drawing/2014/main" id="{FB47D5F8-A139-B672-039D-E7DEA89BCB3E}"/>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3" name="Rectangle: Rounded Corners 4140">
                <a:extLst>
                  <a:ext uri="{FF2B5EF4-FFF2-40B4-BE49-F238E27FC236}">
                    <a16:creationId xmlns:a16="http://schemas.microsoft.com/office/drawing/2014/main" id="{094892F3-2C53-F35E-54AD-0BDA4D7B24AB}"/>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35" name="Group 334">
              <a:extLst>
                <a:ext uri="{FF2B5EF4-FFF2-40B4-BE49-F238E27FC236}">
                  <a16:creationId xmlns:a16="http://schemas.microsoft.com/office/drawing/2014/main" id="{7912F730-173C-8FAE-9AA9-6CA093BAB80C}"/>
                </a:ext>
              </a:extLst>
            </p:cNvPr>
            <p:cNvGrpSpPr/>
            <p:nvPr/>
          </p:nvGrpSpPr>
          <p:grpSpPr>
            <a:xfrm>
              <a:off x="7033465" y="5172528"/>
              <a:ext cx="1113506" cy="1125167"/>
              <a:chOff x="1154093" y="1425931"/>
              <a:chExt cx="2029867" cy="2051124"/>
            </a:xfrm>
          </p:grpSpPr>
          <p:sp>
            <p:nvSpPr>
              <p:cNvPr id="340" name="Rectangle: Rounded Corners 1024">
                <a:extLst>
                  <a:ext uri="{FF2B5EF4-FFF2-40B4-BE49-F238E27FC236}">
                    <a16:creationId xmlns:a16="http://schemas.microsoft.com/office/drawing/2014/main" id="{3E953EC5-3A12-C6EF-708E-68D3EE56E7D9}"/>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1" name="Rectangle: Rounded Corners 1026">
                <a:extLst>
                  <a:ext uri="{FF2B5EF4-FFF2-40B4-BE49-F238E27FC236}">
                    <a16:creationId xmlns:a16="http://schemas.microsoft.com/office/drawing/2014/main" id="{1BB665C0-5B75-F90C-0FBF-7DC3E46AE3FF}"/>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336" name="Picture 12" descr="Siddhivinayak Gaurav in Taloja, Navi Mumbai - Price, Reviews &amp; Floor Plan">
              <a:extLst>
                <a:ext uri="{FF2B5EF4-FFF2-40B4-BE49-F238E27FC236}">
                  <a16:creationId xmlns:a16="http://schemas.microsoft.com/office/drawing/2014/main" id="{C75EAAF5-F0E4-932C-B3A4-F8F2B23B1278}"/>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13531" b="20087"/>
            <a:stretch>
              <a:fillRect/>
            </a:stretch>
          </p:blipFill>
          <p:spPr bwMode="auto">
            <a:xfrm>
              <a:off x="7153223" y="1462572"/>
              <a:ext cx="901933" cy="449049"/>
            </a:xfrm>
            <a:prstGeom prst="rect">
              <a:avLst/>
            </a:prstGeom>
            <a:noFill/>
            <a:extLst>
              <a:ext uri="{909E8E84-426E-40DD-AFC4-6F175D3DCCD1}">
                <a14:hiddenFill xmlns:a14="http://schemas.microsoft.com/office/drawing/2010/main">
                  <a:solidFill>
                    <a:srgbClr val="FFFFFF"/>
                  </a:solidFill>
                </a14:hiddenFill>
              </a:ext>
            </a:extLst>
          </p:spPr>
        </p:pic>
        <p:pic>
          <p:nvPicPr>
            <p:cNvPr id="337" name="Picture 336">
              <a:extLst>
                <a:ext uri="{FF2B5EF4-FFF2-40B4-BE49-F238E27FC236}">
                  <a16:creationId xmlns:a16="http://schemas.microsoft.com/office/drawing/2014/main" id="{AE84EED2-BAD7-8AFE-2F8C-CD4C56F41737}"/>
                </a:ext>
              </a:extLst>
            </p:cNvPr>
            <p:cNvPicPr>
              <a:picLocks noChangeAspect="1"/>
            </p:cNvPicPr>
            <p:nvPr/>
          </p:nvPicPr>
          <p:blipFill>
            <a:blip r:embed="rId19"/>
            <a:stretch>
              <a:fillRect/>
            </a:stretch>
          </p:blipFill>
          <p:spPr>
            <a:xfrm>
              <a:off x="7131101" y="4216506"/>
              <a:ext cx="964482" cy="266214"/>
            </a:xfrm>
            <a:prstGeom prst="rect">
              <a:avLst/>
            </a:prstGeom>
          </p:spPr>
        </p:pic>
        <p:pic>
          <p:nvPicPr>
            <p:cNvPr id="338" name="Picture 337">
              <a:extLst>
                <a:ext uri="{FF2B5EF4-FFF2-40B4-BE49-F238E27FC236}">
                  <a16:creationId xmlns:a16="http://schemas.microsoft.com/office/drawing/2014/main" id="{150683BC-46CD-BCDA-1930-6E04746A3E5F}"/>
                </a:ext>
              </a:extLst>
            </p:cNvPr>
            <p:cNvPicPr>
              <a:picLocks noChangeAspect="1"/>
            </p:cNvPicPr>
            <p:nvPr/>
          </p:nvPicPr>
          <p:blipFill>
            <a:blip r:embed="rId20"/>
            <a:stretch>
              <a:fillRect/>
            </a:stretch>
          </p:blipFill>
          <p:spPr>
            <a:xfrm>
              <a:off x="7141094" y="2970576"/>
              <a:ext cx="954489" cy="179306"/>
            </a:xfrm>
            <a:prstGeom prst="rect">
              <a:avLst/>
            </a:prstGeom>
          </p:spPr>
        </p:pic>
        <p:pic>
          <p:nvPicPr>
            <p:cNvPr id="339" name="Picture 6" descr="About Us - Reelon Air">
              <a:extLst>
                <a:ext uri="{FF2B5EF4-FFF2-40B4-BE49-F238E27FC236}">
                  <a16:creationId xmlns:a16="http://schemas.microsoft.com/office/drawing/2014/main" id="{C5BE9293-8FCF-29EC-2EE2-3B0114CDC292}"/>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293281" y="5461973"/>
              <a:ext cx="640121" cy="6145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8" name="Group 347">
            <a:extLst>
              <a:ext uri="{FF2B5EF4-FFF2-40B4-BE49-F238E27FC236}">
                <a16:creationId xmlns:a16="http://schemas.microsoft.com/office/drawing/2014/main" id="{F8921713-ABF0-DC8F-65FB-B689686B68FE}"/>
              </a:ext>
            </a:extLst>
          </p:cNvPr>
          <p:cNvGrpSpPr/>
          <p:nvPr/>
        </p:nvGrpSpPr>
        <p:grpSpPr>
          <a:xfrm>
            <a:off x="8740830" y="1106480"/>
            <a:ext cx="1113506" cy="5191214"/>
            <a:chOff x="8610795" y="1106480"/>
            <a:chExt cx="1113506" cy="5191214"/>
          </a:xfrm>
        </p:grpSpPr>
        <p:grpSp>
          <p:nvGrpSpPr>
            <p:cNvPr id="349" name="Group 348">
              <a:extLst>
                <a:ext uri="{FF2B5EF4-FFF2-40B4-BE49-F238E27FC236}">
                  <a16:creationId xmlns:a16="http://schemas.microsoft.com/office/drawing/2014/main" id="{D131E42F-C10B-EAA6-955F-46AE3F9AE1EC}"/>
                </a:ext>
              </a:extLst>
            </p:cNvPr>
            <p:cNvGrpSpPr/>
            <p:nvPr/>
          </p:nvGrpSpPr>
          <p:grpSpPr>
            <a:xfrm>
              <a:off x="8610795" y="2468364"/>
              <a:ext cx="1113506" cy="1125167"/>
              <a:chOff x="1154093" y="1425931"/>
              <a:chExt cx="2029867" cy="2051124"/>
            </a:xfrm>
          </p:grpSpPr>
          <p:sp>
            <p:nvSpPr>
              <p:cNvPr id="363" name="Rectangle: Rounded Corners 108">
                <a:extLst>
                  <a:ext uri="{FF2B5EF4-FFF2-40B4-BE49-F238E27FC236}">
                    <a16:creationId xmlns:a16="http://schemas.microsoft.com/office/drawing/2014/main" id="{5DDBD5BE-FADA-AF2A-1392-AD26248B7BC9}"/>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4" name="Rectangle: Rounded Corners 109">
                <a:extLst>
                  <a:ext uri="{FF2B5EF4-FFF2-40B4-BE49-F238E27FC236}">
                    <a16:creationId xmlns:a16="http://schemas.microsoft.com/office/drawing/2014/main" id="{27DED09C-007C-D3A5-09DA-5FC566F10F14}"/>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50" name="Group 349">
              <a:extLst>
                <a:ext uri="{FF2B5EF4-FFF2-40B4-BE49-F238E27FC236}">
                  <a16:creationId xmlns:a16="http://schemas.microsoft.com/office/drawing/2014/main" id="{C798D41C-D933-8B3C-67E7-5E9936627A44}"/>
                </a:ext>
              </a:extLst>
            </p:cNvPr>
            <p:cNvGrpSpPr/>
            <p:nvPr/>
          </p:nvGrpSpPr>
          <p:grpSpPr>
            <a:xfrm>
              <a:off x="8610795" y="1106480"/>
              <a:ext cx="1113506" cy="1125167"/>
              <a:chOff x="1154093" y="1425931"/>
              <a:chExt cx="2029867" cy="2051124"/>
            </a:xfrm>
          </p:grpSpPr>
          <p:sp>
            <p:nvSpPr>
              <p:cNvPr id="361" name="Rectangle: Rounded Corners 4099">
                <a:extLst>
                  <a:ext uri="{FF2B5EF4-FFF2-40B4-BE49-F238E27FC236}">
                    <a16:creationId xmlns:a16="http://schemas.microsoft.com/office/drawing/2014/main" id="{EF485539-4EF7-4A24-CBD4-701AD4B1A803}"/>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2" name="Rectangle: Rounded Corners 4104">
                <a:extLst>
                  <a:ext uri="{FF2B5EF4-FFF2-40B4-BE49-F238E27FC236}">
                    <a16:creationId xmlns:a16="http://schemas.microsoft.com/office/drawing/2014/main" id="{2970D81A-CA04-706A-0376-4BF800A0643D}"/>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51" name="Group 350">
              <a:extLst>
                <a:ext uri="{FF2B5EF4-FFF2-40B4-BE49-F238E27FC236}">
                  <a16:creationId xmlns:a16="http://schemas.microsoft.com/office/drawing/2014/main" id="{F1CD1933-619D-264C-01F3-6E203D89DE3A}"/>
                </a:ext>
              </a:extLst>
            </p:cNvPr>
            <p:cNvGrpSpPr/>
            <p:nvPr/>
          </p:nvGrpSpPr>
          <p:grpSpPr>
            <a:xfrm>
              <a:off x="8610795" y="3806551"/>
              <a:ext cx="1113506" cy="1125167"/>
              <a:chOff x="1154093" y="1425931"/>
              <a:chExt cx="2029867" cy="2051124"/>
            </a:xfrm>
          </p:grpSpPr>
          <p:sp>
            <p:nvSpPr>
              <p:cNvPr id="359" name="Rectangle: Rounded Corners 4142">
                <a:extLst>
                  <a:ext uri="{FF2B5EF4-FFF2-40B4-BE49-F238E27FC236}">
                    <a16:creationId xmlns:a16="http://schemas.microsoft.com/office/drawing/2014/main" id="{17F2FA11-AEED-2384-1918-9E8507B5709B}"/>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0" name="Rectangle: Rounded Corners 4143">
                <a:extLst>
                  <a:ext uri="{FF2B5EF4-FFF2-40B4-BE49-F238E27FC236}">
                    <a16:creationId xmlns:a16="http://schemas.microsoft.com/office/drawing/2014/main" id="{091D01F0-5B4E-E60A-1F00-41B569DD6B03}"/>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52" name="Group 351">
              <a:extLst>
                <a:ext uri="{FF2B5EF4-FFF2-40B4-BE49-F238E27FC236}">
                  <a16:creationId xmlns:a16="http://schemas.microsoft.com/office/drawing/2014/main" id="{72C03988-61F3-37FC-B007-B160E80F3027}"/>
                </a:ext>
              </a:extLst>
            </p:cNvPr>
            <p:cNvGrpSpPr/>
            <p:nvPr/>
          </p:nvGrpSpPr>
          <p:grpSpPr>
            <a:xfrm>
              <a:off x="8610795" y="5172527"/>
              <a:ext cx="1113506" cy="1125167"/>
              <a:chOff x="1154093" y="1425931"/>
              <a:chExt cx="2029867" cy="2051124"/>
            </a:xfrm>
          </p:grpSpPr>
          <p:sp>
            <p:nvSpPr>
              <p:cNvPr id="357" name="Rectangle: Rounded Corners 1028">
                <a:extLst>
                  <a:ext uri="{FF2B5EF4-FFF2-40B4-BE49-F238E27FC236}">
                    <a16:creationId xmlns:a16="http://schemas.microsoft.com/office/drawing/2014/main" id="{40659974-7E31-378A-1599-92C87BC4461D}"/>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8" name="Rectangle: Rounded Corners 1029">
                <a:extLst>
                  <a:ext uri="{FF2B5EF4-FFF2-40B4-BE49-F238E27FC236}">
                    <a16:creationId xmlns:a16="http://schemas.microsoft.com/office/drawing/2014/main" id="{01972483-EA33-9B56-6751-7ECCA522516D}"/>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353" name="Picture 14">
              <a:extLst>
                <a:ext uri="{FF2B5EF4-FFF2-40B4-BE49-F238E27FC236}">
                  <a16:creationId xmlns:a16="http://schemas.microsoft.com/office/drawing/2014/main" id="{E954B850-31C1-618A-AE01-641697A51446}"/>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742196" y="1202806"/>
              <a:ext cx="917227" cy="917227"/>
            </a:xfrm>
            <a:prstGeom prst="rect">
              <a:avLst/>
            </a:prstGeom>
            <a:noFill/>
            <a:extLst>
              <a:ext uri="{909E8E84-426E-40DD-AFC4-6F175D3DCCD1}">
                <a14:hiddenFill xmlns:a14="http://schemas.microsoft.com/office/drawing/2010/main">
                  <a:solidFill>
                    <a:srgbClr val="FFFFFF"/>
                  </a:solidFill>
                </a14:hiddenFill>
              </a:ext>
            </a:extLst>
          </p:spPr>
        </p:pic>
        <p:pic>
          <p:nvPicPr>
            <p:cNvPr id="354" name="Picture 24">
              <a:extLst>
                <a:ext uri="{FF2B5EF4-FFF2-40B4-BE49-F238E27FC236}">
                  <a16:creationId xmlns:a16="http://schemas.microsoft.com/office/drawing/2014/main" id="{8386E988-8A8E-F515-2465-8D0B777D0E58}"/>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8875097" y="2542490"/>
              <a:ext cx="613177" cy="870712"/>
            </a:xfrm>
            <a:prstGeom prst="rect">
              <a:avLst/>
            </a:prstGeom>
            <a:noFill/>
            <a:extLst>
              <a:ext uri="{909E8E84-426E-40DD-AFC4-6F175D3DCCD1}">
                <a14:hiddenFill xmlns:a14="http://schemas.microsoft.com/office/drawing/2010/main">
                  <a:solidFill>
                    <a:srgbClr val="FFFFFF"/>
                  </a:solidFill>
                </a14:hiddenFill>
              </a:ext>
            </a:extLst>
          </p:spPr>
        </p:pic>
        <p:pic>
          <p:nvPicPr>
            <p:cNvPr id="355" name="Picture 354">
              <a:extLst>
                <a:ext uri="{FF2B5EF4-FFF2-40B4-BE49-F238E27FC236}">
                  <a16:creationId xmlns:a16="http://schemas.microsoft.com/office/drawing/2014/main" id="{63C8CADC-F307-207E-28C9-68187CF75603}"/>
                </a:ext>
              </a:extLst>
            </p:cNvPr>
            <p:cNvPicPr>
              <a:picLocks noChangeAspect="1"/>
            </p:cNvPicPr>
            <p:nvPr/>
          </p:nvPicPr>
          <p:blipFill>
            <a:blip r:embed="rId24"/>
            <a:stretch>
              <a:fillRect/>
            </a:stretch>
          </p:blipFill>
          <p:spPr>
            <a:xfrm>
              <a:off x="8706726" y="4172652"/>
              <a:ext cx="949918" cy="315444"/>
            </a:xfrm>
            <a:prstGeom prst="rect">
              <a:avLst/>
            </a:prstGeom>
          </p:spPr>
        </p:pic>
        <p:pic>
          <p:nvPicPr>
            <p:cNvPr id="356" name="Picture 8" descr="D Thakkar | Constructions Pvt. Ltd.">
              <a:extLst>
                <a:ext uri="{FF2B5EF4-FFF2-40B4-BE49-F238E27FC236}">
                  <a16:creationId xmlns:a16="http://schemas.microsoft.com/office/drawing/2014/main" id="{36A4BD62-904C-23A4-D68E-6AE320D3ADE3}"/>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8706726" y="5572700"/>
              <a:ext cx="922393" cy="26950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5" name="Group 364">
            <a:extLst>
              <a:ext uri="{FF2B5EF4-FFF2-40B4-BE49-F238E27FC236}">
                <a16:creationId xmlns:a16="http://schemas.microsoft.com/office/drawing/2014/main" id="{5B0323E4-F8E7-3398-FE2B-B16B50AB9AA5}"/>
              </a:ext>
            </a:extLst>
          </p:cNvPr>
          <p:cNvGrpSpPr/>
          <p:nvPr/>
        </p:nvGrpSpPr>
        <p:grpSpPr>
          <a:xfrm>
            <a:off x="10420794" y="1107424"/>
            <a:ext cx="1113506" cy="5191214"/>
            <a:chOff x="10232835" y="1115737"/>
            <a:chExt cx="1113506" cy="5191214"/>
          </a:xfrm>
        </p:grpSpPr>
        <p:grpSp>
          <p:nvGrpSpPr>
            <p:cNvPr id="366" name="Group 365">
              <a:extLst>
                <a:ext uri="{FF2B5EF4-FFF2-40B4-BE49-F238E27FC236}">
                  <a16:creationId xmlns:a16="http://schemas.microsoft.com/office/drawing/2014/main" id="{9C6C28DB-5B67-DC2F-803F-6DCA62475360}"/>
                </a:ext>
              </a:extLst>
            </p:cNvPr>
            <p:cNvGrpSpPr/>
            <p:nvPr/>
          </p:nvGrpSpPr>
          <p:grpSpPr>
            <a:xfrm>
              <a:off x="10232835" y="2477621"/>
              <a:ext cx="1113506" cy="1125167"/>
              <a:chOff x="1154093" y="1425931"/>
              <a:chExt cx="2029867" cy="2051124"/>
            </a:xfrm>
          </p:grpSpPr>
          <p:sp>
            <p:nvSpPr>
              <p:cNvPr id="382" name="Rectangle: Rounded Corners 111">
                <a:extLst>
                  <a:ext uri="{FF2B5EF4-FFF2-40B4-BE49-F238E27FC236}">
                    <a16:creationId xmlns:a16="http://schemas.microsoft.com/office/drawing/2014/main" id="{B6F2639F-C9FD-82D4-1215-AF194FCF017E}"/>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3" name="Rectangle: Rounded Corners 112">
                <a:extLst>
                  <a:ext uri="{FF2B5EF4-FFF2-40B4-BE49-F238E27FC236}">
                    <a16:creationId xmlns:a16="http://schemas.microsoft.com/office/drawing/2014/main" id="{EFCEE032-704C-9562-C50E-65EBEA2B5F61}"/>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67" name="Group 366">
              <a:extLst>
                <a:ext uri="{FF2B5EF4-FFF2-40B4-BE49-F238E27FC236}">
                  <a16:creationId xmlns:a16="http://schemas.microsoft.com/office/drawing/2014/main" id="{819D10D4-95B4-7B59-714B-497BC22D0A07}"/>
                </a:ext>
              </a:extLst>
            </p:cNvPr>
            <p:cNvGrpSpPr/>
            <p:nvPr/>
          </p:nvGrpSpPr>
          <p:grpSpPr>
            <a:xfrm>
              <a:off x="10232835" y="1115737"/>
              <a:ext cx="1113506" cy="1125167"/>
              <a:chOff x="1154093" y="1425931"/>
              <a:chExt cx="2029867" cy="2051124"/>
            </a:xfrm>
          </p:grpSpPr>
          <p:sp>
            <p:nvSpPr>
              <p:cNvPr id="380" name="Rectangle: Rounded Corners 4108">
                <a:extLst>
                  <a:ext uri="{FF2B5EF4-FFF2-40B4-BE49-F238E27FC236}">
                    <a16:creationId xmlns:a16="http://schemas.microsoft.com/office/drawing/2014/main" id="{EEEEE3BA-7A56-5FFC-2653-8B49AC0F1F45}"/>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1" name="Rectangle: Rounded Corners 4112">
                <a:extLst>
                  <a:ext uri="{FF2B5EF4-FFF2-40B4-BE49-F238E27FC236}">
                    <a16:creationId xmlns:a16="http://schemas.microsoft.com/office/drawing/2014/main" id="{65C04210-382E-070A-0781-24286FA44D9A}"/>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68" name="Group 367">
              <a:extLst>
                <a:ext uri="{FF2B5EF4-FFF2-40B4-BE49-F238E27FC236}">
                  <a16:creationId xmlns:a16="http://schemas.microsoft.com/office/drawing/2014/main" id="{36F77A3F-5372-D142-6C4D-9D4242F925F4}"/>
                </a:ext>
              </a:extLst>
            </p:cNvPr>
            <p:cNvGrpSpPr/>
            <p:nvPr/>
          </p:nvGrpSpPr>
          <p:grpSpPr>
            <a:xfrm>
              <a:off x="10232835" y="3815808"/>
              <a:ext cx="1113506" cy="1125167"/>
              <a:chOff x="1154093" y="1425931"/>
              <a:chExt cx="2029867" cy="2051124"/>
            </a:xfrm>
          </p:grpSpPr>
          <p:sp>
            <p:nvSpPr>
              <p:cNvPr id="378" name="Rectangle: Rounded Corners 4145">
                <a:extLst>
                  <a:ext uri="{FF2B5EF4-FFF2-40B4-BE49-F238E27FC236}">
                    <a16:creationId xmlns:a16="http://schemas.microsoft.com/office/drawing/2014/main" id="{827443F5-47E3-C274-945A-7065AE4484CF}"/>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9" name="Rectangle: Rounded Corners 4146">
                <a:extLst>
                  <a:ext uri="{FF2B5EF4-FFF2-40B4-BE49-F238E27FC236}">
                    <a16:creationId xmlns:a16="http://schemas.microsoft.com/office/drawing/2014/main" id="{AE996679-A466-E964-233D-3758FF68975C}"/>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69" name="Group 368">
              <a:extLst>
                <a:ext uri="{FF2B5EF4-FFF2-40B4-BE49-F238E27FC236}">
                  <a16:creationId xmlns:a16="http://schemas.microsoft.com/office/drawing/2014/main" id="{5A9DCC7C-4AD5-7D8A-82BC-E85BA79BD17E}"/>
                </a:ext>
              </a:extLst>
            </p:cNvPr>
            <p:cNvGrpSpPr/>
            <p:nvPr/>
          </p:nvGrpSpPr>
          <p:grpSpPr>
            <a:xfrm>
              <a:off x="10232835" y="5181784"/>
              <a:ext cx="1113506" cy="1125167"/>
              <a:chOff x="1154093" y="1425931"/>
              <a:chExt cx="2029867" cy="2051124"/>
            </a:xfrm>
          </p:grpSpPr>
          <p:sp>
            <p:nvSpPr>
              <p:cNvPr id="376" name="Rectangle: Rounded Corners 1031">
                <a:extLst>
                  <a:ext uri="{FF2B5EF4-FFF2-40B4-BE49-F238E27FC236}">
                    <a16:creationId xmlns:a16="http://schemas.microsoft.com/office/drawing/2014/main" id="{78824333-1A64-9A19-B758-B890EFDE74F0}"/>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7" name="Rectangle: Rounded Corners 1032">
                <a:extLst>
                  <a:ext uri="{FF2B5EF4-FFF2-40B4-BE49-F238E27FC236}">
                    <a16:creationId xmlns:a16="http://schemas.microsoft.com/office/drawing/2014/main" id="{95452998-9966-A262-3628-B74CCF27F8BC}"/>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70" name="Group 369">
              <a:extLst>
                <a:ext uri="{FF2B5EF4-FFF2-40B4-BE49-F238E27FC236}">
                  <a16:creationId xmlns:a16="http://schemas.microsoft.com/office/drawing/2014/main" id="{E77D32A8-809A-D6C9-1E8E-93E057B88ACC}"/>
                </a:ext>
              </a:extLst>
            </p:cNvPr>
            <p:cNvGrpSpPr/>
            <p:nvPr/>
          </p:nvGrpSpPr>
          <p:grpSpPr>
            <a:xfrm>
              <a:off x="10370868" y="1469260"/>
              <a:ext cx="881380" cy="345440"/>
              <a:chOff x="5570160" y="2947749"/>
              <a:chExt cx="881380" cy="345440"/>
            </a:xfrm>
          </p:grpSpPr>
          <p:sp>
            <p:nvSpPr>
              <p:cNvPr id="374" name="Rectangle 373">
                <a:extLst>
                  <a:ext uri="{FF2B5EF4-FFF2-40B4-BE49-F238E27FC236}">
                    <a16:creationId xmlns:a16="http://schemas.microsoft.com/office/drawing/2014/main" id="{2393E7C7-8A26-1197-83E0-CEAD692B3A3D}"/>
                  </a:ext>
                </a:extLst>
              </p:cNvPr>
              <p:cNvSpPr/>
              <p:nvPr/>
            </p:nvSpPr>
            <p:spPr>
              <a:xfrm>
                <a:off x="5570160" y="2947749"/>
                <a:ext cx="881380" cy="34544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75" name="Picture 16" descr="Panda Construction Group">
                <a:extLst>
                  <a:ext uri="{FF2B5EF4-FFF2-40B4-BE49-F238E27FC236}">
                    <a16:creationId xmlns:a16="http://schemas.microsoft.com/office/drawing/2014/main" id="{8DCA877C-2971-2814-482C-C355882CEFE5}"/>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5602569" y="2986183"/>
                <a:ext cx="816562" cy="268572"/>
              </a:xfrm>
              <a:prstGeom prst="rect">
                <a:avLst/>
              </a:prstGeom>
              <a:noFill/>
              <a:extLst>
                <a:ext uri="{909E8E84-426E-40DD-AFC4-6F175D3DCCD1}">
                  <a14:hiddenFill xmlns:a14="http://schemas.microsoft.com/office/drawing/2010/main">
                    <a:solidFill>
                      <a:srgbClr val="FFFFFF"/>
                    </a:solidFill>
                  </a14:hiddenFill>
                </a:ext>
              </a:extLst>
            </p:spPr>
          </p:pic>
        </p:grpSp>
        <p:pic>
          <p:nvPicPr>
            <p:cNvPr id="371" name="Picture 26">
              <a:extLst>
                <a:ext uri="{FF2B5EF4-FFF2-40B4-BE49-F238E27FC236}">
                  <a16:creationId xmlns:a16="http://schemas.microsoft.com/office/drawing/2014/main" id="{92B918E4-11A4-9E10-94EC-C7D69255338B}"/>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10333829" y="2943239"/>
              <a:ext cx="918419" cy="171525"/>
            </a:xfrm>
            <a:prstGeom prst="rect">
              <a:avLst/>
            </a:prstGeom>
            <a:noFill/>
            <a:extLst>
              <a:ext uri="{909E8E84-426E-40DD-AFC4-6F175D3DCCD1}">
                <a14:hiddenFill xmlns:a14="http://schemas.microsoft.com/office/drawing/2010/main">
                  <a:solidFill>
                    <a:srgbClr val="FFFFFF"/>
                  </a:solidFill>
                </a14:hiddenFill>
              </a:ext>
            </a:extLst>
          </p:spPr>
        </p:pic>
        <p:pic>
          <p:nvPicPr>
            <p:cNvPr id="372" name="Picture 371">
              <a:extLst>
                <a:ext uri="{FF2B5EF4-FFF2-40B4-BE49-F238E27FC236}">
                  <a16:creationId xmlns:a16="http://schemas.microsoft.com/office/drawing/2014/main" id="{1EA403AB-4D3F-C552-7E89-911D30C2502B}"/>
                </a:ext>
              </a:extLst>
            </p:cNvPr>
            <p:cNvPicPr>
              <a:picLocks noChangeAspect="1"/>
            </p:cNvPicPr>
            <p:nvPr/>
          </p:nvPicPr>
          <p:blipFill>
            <a:blip r:embed="rId28"/>
            <a:stretch>
              <a:fillRect/>
            </a:stretch>
          </p:blipFill>
          <p:spPr>
            <a:xfrm>
              <a:off x="10446264" y="4164028"/>
              <a:ext cx="748984" cy="368285"/>
            </a:xfrm>
            <a:prstGeom prst="rect">
              <a:avLst/>
            </a:prstGeom>
          </p:spPr>
        </p:pic>
        <p:pic>
          <p:nvPicPr>
            <p:cNvPr id="373" name="Picture 12" descr="Railways &amp; Metros – Rithwik Projects">
              <a:extLst>
                <a:ext uri="{FF2B5EF4-FFF2-40B4-BE49-F238E27FC236}">
                  <a16:creationId xmlns:a16="http://schemas.microsoft.com/office/drawing/2014/main" id="{291D0E6C-82F4-7839-F5A0-7D5F098FAF7C}"/>
                </a:ext>
              </a:extLst>
            </p:cNvPr>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10333829" y="5594645"/>
              <a:ext cx="982961" cy="24756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518085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31  </a:t>
            </a:r>
          </a:p>
        </p:txBody>
      </p:sp>
      <p:sp>
        <p:nvSpPr>
          <p:cNvPr id="155" name="TextBox 43">
            <a:extLst>
              <a:ext uri="{FF2B5EF4-FFF2-40B4-BE49-F238E27FC236}">
                <a16:creationId xmlns:a16="http://schemas.microsoft.com/office/drawing/2014/main" id="{159BCE62-3794-0AF6-43F0-AD0966B4AE89}"/>
              </a:ext>
            </a:extLst>
          </p:cNvPr>
          <p:cNvSpPr txBox="1"/>
          <p:nvPr/>
        </p:nvSpPr>
        <p:spPr>
          <a:xfrm>
            <a:off x="3686810" y="195516"/>
            <a:ext cx="4818380" cy="523240"/>
          </a:xfrm>
          <a:prstGeom prst="rect">
            <a:avLst/>
          </a:prstGeom>
          <a:solidFill>
            <a:schemeClr val="bg1"/>
          </a:solidFill>
        </p:spPr>
        <p:txBody>
          <a:bodyPr wrap="square" rtlCol="0">
            <a:spAutoFit/>
          </a:bodyPr>
          <a:lstStyle/>
          <a:p>
            <a:pPr algn="ctr"/>
            <a:r>
              <a:rPr lang="en-IN" sz="2800" b="1" dirty="0">
                <a:latin typeface="Cambria" panose="02040503050406030204" pitchFamily="18" charset="0"/>
                <a:ea typeface="Cambria" panose="02040503050406030204" pitchFamily="18" charset="0"/>
              </a:rPr>
              <a:t>Private Sector </a:t>
            </a:r>
            <a:r>
              <a:rPr lang="en-IN" sz="2800" b="1" dirty="0">
                <a:solidFill>
                  <a:srgbClr val="00843B"/>
                </a:solidFill>
                <a:latin typeface="Cambria" panose="02040503050406030204" pitchFamily="18" charset="0"/>
                <a:ea typeface="Cambria" panose="02040503050406030204" pitchFamily="18" charset="0"/>
              </a:rPr>
              <a:t>Clientele </a:t>
            </a:r>
          </a:p>
        </p:txBody>
      </p:sp>
      <p:grpSp>
        <p:nvGrpSpPr>
          <p:cNvPr id="128" name="Group 127">
            <a:extLst>
              <a:ext uri="{FF2B5EF4-FFF2-40B4-BE49-F238E27FC236}">
                <a16:creationId xmlns:a16="http://schemas.microsoft.com/office/drawing/2014/main" id="{838E6267-830B-620B-BA77-61128EFCFACB}"/>
              </a:ext>
            </a:extLst>
          </p:cNvPr>
          <p:cNvGrpSpPr/>
          <p:nvPr/>
        </p:nvGrpSpPr>
        <p:grpSpPr>
          <a:xfrm>
            <a:off x="557331" y="1095372"/>
            <a:ext cx="1113506" cy="2487051"/>
            <a:chOff x="845659" y="1220067"/>
            <a:chExt cx="1113506" cy="2487051"/>
          </a:xfrm>
        </p:grpSpPr>
        <p:grpSp>
          <p:nvGrpSpPr>
            <p:cNvPr id="129" name="Group 128">
              <a:extLst>
                <a:ext uri="{FF2B5EF4-FFF2-40B4-BE49-F238E27FC236}">
                  <a16:creationId xmlns:a16="http://schemas.microsoft.com/office/drawing/2014/main" id="{6F19FDD0-D5C6-2537-B755-217268AA985E}"/>
                </a:ext>
              </a:extLst>
            </p:cNvPr>
            <p:cNvGrpSpPr/>
            <p:nvPr/>
          </p:nvGrpSpPr>
          <p:grpSpPr>
            <a:xfrm>
              <a:off x="845659" y="2581951"/>
              <a:ext cx="1113506" cy="1125167"/>
              <a:chOff x="1154093" y="1425931"/>
              <a:chExt cx="2029867" cy="2051124"/>
            </a:xfrm>
          </p:grpSpPr>
          <p:sp>
            <p:nvSpPr>
              <p:cNvPr id="135" name="Rectangle: Rounded Corners 65">
                <a:extLst>
                  <a:ext uri="{FF2B5EF4-FFF2-40B4-BE49-F238E27FC236}">
                    <a16:creationId xmlns:a16="http://schemas.microsoft.com/office/drawing/2014/main" id="{A972F247-F338-D08B-4C4E-534E6730C9CD}"/>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6" name="Rectangle: Rounded Corners 66">
                <a:extLst>
                  <a:ext uri="{FF2B5EF4-FFF2-40B4-BE49-F238E27FC236}">
                    <a16:creationId xmlns:a16="http://schemas.microsoft.com/office/drawing/2014/main" id="{6B7D62B4-D6CA-F4F4-30B7-06E2093A2F35}"/>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30" name="Group 129">
              <a:extLst>
                <a:ext uri="{FF2B5EF4-FFF2-40B4-BE49-F238E27FC236}">
                  <a16:creationId xmlns:a16="http://schemas.microsoft.com/office/drawing/2014/main" id="{5C204240-29CE-D26D-9347-27C1CE944356}"/>
                </a:ext>
              </a:extLst>
            </p:cNvPr>
            <p:cNvGrpSpPr/>
            <p:nvPr/>
          </p:nvGrpSpPr>
          <p:grpSpPr>
            <a:xfrm>
              <a:off x="845659" y="1220067"/>
              <a:ext cx="1113506" cy="1125167"/>
              <a:chOff x="1154093" y="1425931"/>
              <a:chExt cx="2029867" cy="2051124"/>
            </a:xfrm>
          </p:grpSpPr>
          <p:sp>
            <p:nvSpPr>
              <p:cNvPr id="133" name="Rectangle: Rounded Corners 93">
                <a:extLst>
                  <a:ext uri="{FF2B5EF4-FFF2-40B4-BE49-F238E27FC236}">
                    <a16:creationId xmlns:a16="http://schemas.microsoft.com/office/drawing/2014/main" id="{90A13DFF-D49E-DA37-1A01-5E102F51D5B2}"/>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4" name="Rectangle: Rounded Corners 94">
                <a:extLst>
                  <a:ext uri="{FF2B5EF4-FFF2-40B4-BE49-F238E27FC236}">
                    <a16:creationId xmlns:a16="http://schemas.microsoft.com/office/drawing/2014/main" id="{D51CE574-0927-06D7-621C-62EDE0FB2C3C}"/>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31" name="Picture 14">
              <a:extLst>
                <a:ext uri="{FF2B5EF4-FFF2-40B4-BE49-F238E27FC236}">
                  <a16:creationId xmlns:a16="http://schemas.microsoft.com/office/drawing/2014/main" id="{0B406194-AB55-76A5-F965-A8959EB216F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2044" y="1523275"/>
              <a:ext cx="877529" cy="585019"/>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131">
              <a:extLst>
                <a:ext uri="{FF2B5EF4-FFF2-40B4-BE49-F238E27FC236}">
                  <a16:creationId xmlns:a16="http://schemas.microsoft.com/office/drawing/2014/main" id="{015975F7-D4BD-2932-854A-DCFEE0831479}"/>
                </a:ext>
              </a:extLst>
            </p:cNvPr>
            <p:cNvPicPr>
              <a:picLocks noChangeAspect="1"/>
            </p:cNvPicPr>
            <p:nvPr/>
          </p:nvPicPr>
          <p:blipFill>
            <a:blip r:embed="rId3"/>
            <a:stretch>
              <a:fillRect/>
            </a:stretch>
          </p:blipFill>
          <p:spPr>
            <a:xfrm>
              <a:off x="1056600" y="2753382"/>
              <a:ext cx="750536" cy="782304"/>
            </a:xfrm>
            <a:prstGeom prst="rect">
              <a:avLst/>
            </a:prstGeom>
          </p:spPr>
        </p:pic>
      </p:grpSp>
      <p:grpSp>
        <p:nvGrpSpPr>
          <p:cNvPr id="137" name="Group 136">
            <a:extLst>
              <a:ext uri="{FF2B5EF4-FFF2-40B4-BE49-F238E27FC236}">
                <a16:creationId xmlns:a16="http://schemas.microsoft.com/office/drawing/2014/main" id="{3B14313A-3B7C-6F9C-5AED-51C01709C384}"/>
              </a:ext>
            </a:extLst>
          </p:cNvPr>
          <p:cNvGrpSpPr/>
          <p:nvPr/>
        </p:nvGrpSpPr>
        <p:grpSpPr>
          <a:xfrm>
            <a:off x="2172170" y="1099175"/>
            <a:ext cx="1113506" cy="3825238"/>
            <a:chOff x="2433842" y="1257113"/>
            <a:chExt cx="1113506" cy="3825238"/>
          </a:xfrm>
        </p:grpSpPr>
        <p:grpSp>
          <p:nvGrpSpPr>
            <p:cNvPr id="138" name="Group 137">
              <a:extLst>
                <a:ext uri="{FF2B5EF4-FFF2-40B4-BE49-F238E27FC236}">
                  <a16:creationId xmlns:a16="http://schemas.microsoft.com/office/drawing/2014/main" id="{C02AF444-3FFD-F2C2-138A-4AAE2D731F80}"/>
                </a:ext>
              </a:extLst>
            </p:cNvPr>
            <p:cNvGrpSpPr/>
            <p:nvPr/>
          </p:nvGrpSpPr>
          <p:grpSpPr>
            <a:xfrm>
              <a:off x="2433842" y="2618997"/>
              <a:ext cx="1113506" cy="1125167"/>
              <a:chOff x="1154093" y="1425931"/>
              <a:chExt cx="2029867" cy="2051124"/>
            </a:xfrm>
          </p:grpSpPr>
          <p:sp>
            <p:nvSpPr>
              <p:cNvPr id="148" name="Rectangle: Rounded Corners 73">
                <a:extLst>
                  <a:ext uri="{FF2B5EF4-FFF2-40B4-BE49-F238E27FC236}">
                    <a16:creationId xmlns:a16="http://schemas.microsoft.com/office/drawing/2014/main" id="{DA1E77FD-7E1E-EE6D-9902-A981D24E6FCB}"/>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9" name="Rectangle: Rounded Corners 74">
                <a:extLst>
                  <a:ext uri="{FF2B5EF4-FFF2-40B4-BE49-F238E27FC236}">
                    <a16:creationId xmlns:a16="http://schemas.microsoft.com/office/drawing/2014/main" id="{91090B5C-7485-8AEF-2F89-F1182B137CA4}"/>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39" name="Group 138">
              <a:extLst>
                <a:ext uri="{FF2B5EF4-FFF2-40B4-BE49-F238E27FC236}">
                  <a16:creationId xmlns:a16="http://schemas.microsoft.com/office/drawing/2014/main" id="{A3595E65-FA1D-C652-536F-CF2016B11003}"/>
                </a:ext>
              </a:extLst>
            </p:cNvPr>
            <p:cNvGrpSpPr/>
            <p:nvPr/>
          </p:nvGrpSpPr>
          <p:grpSpPr>
            <a:xfrm>
              <a:off x="2433842" y="1257113"/>
              <a:ext cx="1113506" cy="1125167"/>
              <a:chOff x="1154093" y="1425931"/>
              <a:chExt cx="2029867" cy="2051124"/>
            </a:xfrm>
          </p:grpSpPr>
          <p:sp>
            <p:nvSpPr>
              <p:cNvPr id="146" name="Rectangle: Rounded Corners 96">
                <a:extLst>
                  <a:ext uri="{FF2B5EF4-FFF2-40B4-BE49-F238E27FC236}">
                    <a16:creationId xmlns:a16="http://schemas.microsoft.com/office/drawing/2014/main" id="{F5D67F88-F4FC-C503-A095-B8E239721879}"/>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7" name="Rectangle: Rounded Corners 97">
                <a:extLst>
                  <a:ext uri="{FF2B5EF4-FFF2-40B4-BE49-F238E27FC236}">
                    <a16:creationId xmlns:a16="http://schemas.microsoft.com/office/drawing/2014/main" id="{FD786FB0-8E7D-09E8-4B33-90C0F1D7EDB6}"/>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40" name="Group 139">
              <a:extLst>
                <a:ext uri="{FF2B5EF4-FFF2-40B4-BE49-F238E27FC236}">
                  <a16:creationId xmlns:a16="http://schemas.microsoft.com/office/drawing/2014/main" id="{FB339FDA-6024-D592-4A7E-E81DBF607D70}"/>
                </a:ext>
              </a:extLst>
            </p:cNvPr>
            <p:cNvGrpSpPr/>
            <p:nvPr/>
          </p:nvGrpSpPr>
          <p:grpSpPr>
            <a:xfrm>
              <a:off x="2433842" y="3957184"/>
              <a:ext cx="1113506" cy="1125167"/>
              <a:chOff x="1154093" y="1425931"/>
              <a:chExt cx="2029867" cy="2051124"/>
            </a:xfrm>
          </p:grpSpPr>
          <p:sp>
            <p:nvSpPr>
              <p:cNvPr id="144" name="Rectangle: Rounded Corners 117">
                <a:extLst>
                  <a:ext uri="{FF2B5EF4-FFF2-40B4-BE49-F238E27FC236}">
                    <a16:creationId xmlns:a16="http://schemas.microsoft.com/office/drawing/2014/main" id="{45E173CD-E245-6633-1EDB-F7D2EF25AE2B}"/>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5" name="Rectangle: Rounded Corners 118">
                <a:extLst>
                  <a:ext uri="{FF2B5EF4-FFF2-40B4-BE49-F238E27FC236}">
                    <a16:creationId xmlns:a16="http://schemas.microsoft.com/office/drawing/2014/main" id="{35EBADA5-328B-D5D0-CC32-446973BC41BF}"/>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41" name="Picture 16" descr="VIL Limited">
              <a:extLst>
                <a:ext uri="{FF2B5EF4-FFF2-40B4-BE49-F238E27FC236}">
                  <a16:creationId xmlns:a16="http://schemas.microsoft.com/office/drawing/2014/main" id="{CB39DC13-FEE4-3059-5170-AFFE14D16A5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2557"/>
            <a:stretch>
              <a:fillRect/>
            </a:stretch>
          </p:blipFill>
          <p:spPr bwMode="auto">
            <a:xfrm>
              <a:off x="2545968" y="1733409"/>
              <a:ext cx="964482" cy="262328"/>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141">
              <a:extLst>
                <a:ext uri="{FF2B5EF4-FFF2-40B4-BE49-F238E27FC236}">
                  <a16:creationId xmlns:a16="http://schemas.microsoft.com/office/drawing/2014/main" id="{79AC9CB5-8EFB-F9CB-9D74-FB3F5827E926}"/>
                </a:ext>
              </a:extLst>
            </p:cNvPr>
            <p:cNvPicPr>
              <a:picLocks noChangeAspect="1"/>
            </p:cNvPicPr>
            <p:nvPr/>
          </p:nvPicPr>
          <p:blipFill>
            <a:blip r:embed="rId5"/>
            <a:stretch>
              <a:fillRect/>
            </a:stretch>
          </p:blipFill>
          <p:spPr>
            <a:xfrm>
              <a:off x="2562137" y="2950155"/>
              <a:ext cx="909483" cy="430808"/>
            </a:xfrm>
            <a:prstGeom prst="rect">
              <a:avLst/>
            </a:prstGeom>
          </p:spPr>
        </p:pic>
        <p:pic>
          <p:nvPicPr>
            <p:cNvPr id="143" name="Picture 142">
              <a:extLst>
                <a:ext uri="{FF2B5EF4-FFF2-40B4-BE49-F238E27FC236}">
                  <a16:creationId xmlns:a16="http://schemas.microsoft.com/office/drawing/2014/main" id="{85041199-22D5-40A6-22D4-E112D4B72545}"/>
                </a:ext>
              </a:extLst>
            </p:cNvPr>
            <p:cNvPicPr>
              <a:picLocks noChangeAspect="1"/>
            </p:cNvPicPr>
            <p:nvPr/>
          </p:nvPicPr>
          <p:blipFill>
            <a:blip r:embed="rId6"/>
            <a:stretch>
              <a:fillRect/>
            </a:stretch>
          </p:blipFill>
          <p:spPr>
            <a:xfrm>
              <a:off x="2690859" y="4258681"/>
              <a:ext cx="569535" cy="503657"/>
            </a:xfrm>
            <a:prstGeom prst="rect">
              <a:avLst/>
            </a:prstGeom>
          </p:spPr>
        </p:pic>
      </p:grpSp>
      <p:grpSp>
        <p:nvGrpSpPr>
          <p:cNvPr id="150" name="Group 149">
            <a:extLst>
              <a:ext uri="{FF2B5EF4-FFF2-40B4-BE49-F238E27FC236}">
                <a16:creationId xmlns:a16="http://schemas.microsoft.com/office/drawing/2014/main" id="{2049F2D0-0985-6F79-8C0F-A4CE4F350CEB}"/>
              </a:ext>
            </a:extLst>
          </p:cNvPr>
          <p:cNvGrpSpPr/>
          <p:nvPr/>
        </p:nvGrpSpPr>
        <p:grpSpPr>
          <a:xfrm>
            <a:off x="3804059" y="1093446"/>
            <a:ext cx="1115729" cy="3825238"/>
            <a:chOff x="3944091" y="1247859"/>
            <a:chExt cx="1115729" cy="3825238"/>
          </a:xfrm>
        </p:grpSpPr>
        <p:grpSp>
          <p:nvGrpSpPr>
            <p:cNvPr id="151" name="Group 150">
              <a:extLst>
                <a:ext uri="{FF2B5EF4-FFF2-40B4-BE49-F238E27FC236}">
                  <a16:creationId xmlns:a16="http://schemas.microsoft.com/office/drawing/2014/main" id="{34D86DE2-EEAF-AEE8-1FEB-7D6C082D70DC}"/>
                </a:ext>
              </a:extLst>
            </p:cNvPr>
            <p:cNvGrpSpPr/>
            <p:nvPr/>
          </p:nvGrpSpPr>
          <p:grpSpPr>
            <a:xfrm>
              <a:off x="3944091" y="2609743"/>
              <a:ext cx="1113506" cy="1125167"/>
              <a:chOff x="1154093" y="1425931"/>
              <a:chExt cx="2029867" cy="2051124"/>
            </a:xfrm>
          </p:grpSpPr>
          <p:sp>
            <p:nvSpPr>
              <p:cNvPr id="162" name="Rectangle: Rounded Corners 76">
                <a:extLst>
                  <a:ext uri="{FF2B5EF4-FFF2-40B4-BE49-F238E27FC236}">
                    <a16:creationId xmlns:a16="http://schemas.microsoft.com/office/drawing/2014/main" id="{629522F3-D588-29C2-8EE2-1B113910F097}"/>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3" name="Rectangle: Rounded Corners 77">
                <a:extLst>
                  <a:ext uri="{FF2B5EF4-FFF2-40B4-BE49-F238E27FC236}">
                    <a16:creationId xmlns:a16="http://schemas.microsoft.com/office/drawing/2014/main" id="{889B05DE-0F58-7003-FC70-5532C476A73B}"/>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52" name="Group 151">
              <a:extLst>
                <a:ext uri="{FF2B5EF4-FFF2-40B4-BE49-F238E27FC236}">
                  <a16:creationId xmlns:a16="http://schemas.microsoft.com/office/drawing/2014/main" id="{42A6E798-735B-9A9F-FF0E-1EC569C710DA}"/>
                </a:ext>
              </a:extLst>
            </p:cNvPr>
            <p:cNvGrpSpPr/>
            <p:nvPr/>
          </p:nvGrpSpPr>
          <p:grpSpPr>
            <a:xfrm>
              <a:off x="3944091" y="1247859"/>
              <a:ext cx="1113506" cy="1125167"/>
              <a:chOff x="1154093" y="1425931"/>
              <a:chExt cx="2029867" cy="2051124"/>
            </a:xfrm>
          </p:grpSpPr>
          <p:sp>
            <p:nvSpPr>
              <p:cNvPr id="160" name="Rectangle: Rounded Corners 99">
                <a:extLst>
                  <a:ext uri="{FF2B5EF4-FFF2-40B4-BE49-F238E27FC236}">
                    <a16:creationId xmlns:a16="http://schemas.microsoft.com/office/drawing/2014/main" id="{161F1014-71F2-705D-EF90-93DA77077881}"/>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1" name="Rectangle: Rounded Corners 100">
                <a:extLst>
                  <a:ext uri="{FF2B5EF4-FFF2-40B4-BE49-F238E27FC236}">
                    <a16:creationId xmlns:a16="http://schemas.microsoft.com/office/drawing/2014/main" id="{9B402A1A-AC19-407B-EA8B-44F61B95687E}"/>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53" name="Group 152">
              <a:extLst>
                <a:ext uri="{FF2B5EF4-FFF2-40B4-BE49-F238E27FC236}">
                  <a16:creationId xmlns:a16="http://schemas.microsoft.com/office/drawing/2014/main" id="{9323A384-0555-25F1-AFFA-00F4E3307455}"/>
                </a:ext>
              </a:extLst>
            </p:cNvPr>
            <p:cNvGrpSpPr/>
            <p:nvPr/>
          </p:nvGrpSpPr>
          <p:grpSpPr>
            <a:xfrm>
              <a:off x="3944091" y="3947930"/>
              <a:ext cx="1113506" cy="1125167"/>
              <a:chOff x="1154093" y="1425931"/>
              <a:chExt cx="2029867" cy="2051124"/>
            </a:xfrm>
          </p:grpSpPr>
          <p:sp>
            <p:nvSpPr>
              <p:cNvPr id="158" name="Rectangle: Rounded Corners 120">
                <a:extLst>
                  <a:ext uri="{FF2B5EF4-FFF2-40B4-BE49-F238E27FC236}">
                    <a16:creationId xmlns:a16="http://schemas.microsoft.com/office/drawing/2014/main" id="{32079DE6-77E1-188F-026D-81FEC63C8BB5}"/>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9" name="Rectangle: Rounded Corners 121">
                <a:extLst>
                  <a:ext uri="{FF2B5EF4-FFF2-40B4-BE49-F238E27FC236}">
                    <a16:creationId xmlns:a16="http://schemas.microsoft.com/office/drawing/2014/main" id="{A98841AD-042A-7E50-2038-66C457E9BC86}"/>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54" name="Picture 153">
              <a:extLst>
                <a:ext uri="{FF2B5EF4-FFF2-40B4-BE49-F238E27FC236}">
                  <a16:creationId xmlns:a16="http://schemas.microsoft.com/office/drawing/2014/main" id="{42C4D106-09E5-8F51-3470-F12CA512B50F}"/>
                </a:ext>
              </a:extLst>
            </p:cNvPr>
            <p:cNvPicPr>
              <a:picLocks noChangeAspect="1"/>
            </p:cNvPicPr>
            <p:nvPr/>
          </p:nvPicPr>
          <p:blipFill>
            <a:blip r:embed="rId7"/>
            <a:stretch>
              <a:fillRect/>
            </a:stretch>
          </p:blipFill>
          <p:spPr>
            <a:xfrm>
              <a:off x="4195411" y="1534749"/>
              <a:ext cx="664858" cy="610616"/>
            </a:xfrm>
            <a:prstGeom prst="rect">
              <a:avLst/>
            </a:prstGeom>
          </p:spPr>
        </p:pic>
        <p:pic>
          <p:nvPicPr>
            <p:cNvPr id="156" name="Picture 26" descr="Bio Agro Energy Pvt Ltd - Food Sector News">
              <a:extLst>
                <a:ext uri="{FF2B5EF4-FFF2-40B4-BE49-F238E27FC236}">
                  <a16:creationId xmlns:a16="http://schemas.microsoft.com/office/drawing/2014/main" id="{F9C145A9-340D-3B16-8FF3-9E17FAEAC1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05278" y="2774407"/>
              <a:ext cx="782304" cy="782304"/>
            </a:xfrm>
            <a:prstGeom prst="rect">
              <a:avLst/>
            </a:prstGeom>
            <a:noFill/>
            <a:extLst>
              <a:ext uri="{909E8E84-426E-40DD-AFC4-6F175D3DCCD1}">
                <a14:hiddenFill xmlns:a14="http://schemas.microsoft.com/office/drawing/2010/main">
                  <a:solidFill>
                    <a:srgbClr val="FFFFFF"/>
                  </a:solidFill>
                </a14:hiddenFill>
              </a:ext>
            </a:extLst>
          </p:spPr>
        </p:pic>
        <p:sp>
          <p:nvSpPr>
            <p:cNvPr id="157" name="TextBox 156">
              <a:extLst>
                <a:ext uri="{FF2B5EF4-FFF2-40B4-BE49-F238E27FC236}">
                  <a16:creationId xmlns:a16="http://schemas.microsoft.com/office/drawing/2014/main" id="{E2CBBE69-20E9-B46E-D759-A9B0AEA261CD}"/>
                </a:ext>
              </a:extLst>
            </p:cNvPr>
            <p:cNvSpPr txBox="1"/>
            <p:nvPr/>
          </p:nvSpPr>
          <p:spPr>
            <a:xfrm>
              <a:off x="4005226" y="4294883"/>
              <a:ext cx="1054594" cy="461665"/>
            </a:xfrm>
            <a:prstGeom prst="rect">
              <a:avLst/>
            </a:prstGeom>
            <a:noFill/>
          </p:spPr>
          <p:txBody>
            <a:bodyPr wrap="square" rtlCol="0">
              <a:spAutoFit/>
            </a:bodyPr>
            <a:lstStyle/>
            <a:p>
              <a:pPr algn="ctr"/>
              <a:r>
                <a:rPr lang="en-IN" sz="1200" dirty="0"/>
                <a:t>SBE </a:t>
              </a:r>
            </a:p>
            <a:p>
              <a:pPr algn="ctr"/>
              <a:r>
                <a:rPr lang="en-IN" sz="1200" dirty="0"/>
                <a:t>Infrastructure</a:t>
              </a:r>
            </a:p>
          </p:txBody>
        </p:sp>
      </p:grpSp>
      <p:grpSp>
        <p:nvGrpSpPr>
          <p:cNvPr id="164" name="Group 163">
            <a:extLst>
              <a:ext uri="{FF2B5EF4-FFF2-40B4-BE49-F238E27FC236}">
                <a16:creationId xmlns:a16="http://schemas.microsoft.com/office/drawing/2014/main" id="{33BFF28A-CC06-31C7-C397-7B281D348000}"/>
              </a:ext>
            </a:extLst>
          </p:cNvPr>
          <p:cNvGrpSpPr/>
          <p:nvPr/>
        </p:nvGrpSpPr>
        <p:grpSpPr>
          <a:xfrm>
            <a:off x="5461608" y="1087635"/>
            <a:ext cx="1225969" cy="3825238"/>
            <a:chOff x="5444400" y="1247858"/>
            <a:chExt cx="1225969" cy="3825238"/>
          </a:xfrm>
        </p:grpSpPr>
        <p:grpSp>
          <p:nvGrpSpPr>
            <p:cNvPr id="165" name="Group 164">
              <a:extLst>
                <a:ext uri="{FF2B5EF4-FFF2-40B4-BE49-F238E27FC236}">
                  <a16:creationId xmlns:a16="http://schemas.microsoft.com/office/drawing/2014/main" id="{91C70823-B9CC-5340-A887-6E034DD85116}"/>
                </a:ext>
              </a:extLst>
            </p:cNvPr>
            <p:cNvGrpSpPr/>
            <p:nvPr/>
          </p:nvGrpSpPr>
          <p:grpSpPr>
            <a:xfrm>
              <a:off x="5478316" y="2609742"/>
              <a:ext cx="1113506" cy="1125167"/>
              <a:chOff x="1154093" y="1425931"/>
              <a:chExt cx="2029867" cy="2051124"/>
            </a:xfrm>
          </p:grpSpPr>
          <p:sp>
            <p:nvSpPr>
              <p:cNvPr id="175" name="Rectangle: Rounded Corners 79">
                <a:extLst>
                  <a:ext uri="{FF2B5EF4-FFF2-40B4-BE49-F238E27FC236}">
                    <a16:creationId xmlns:a16="http://schemas.microsoft.com/office/drawing/2014/main" id="{11A7A86C-C7E0-A75D-E630-746F0CCA51AE}"/>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6" name="Rectangle: Rounded Corners 80">
                <a:extLst>
                  <a:ext uri="{FF2B5EF4-FFF2-40B4-BE49-F238E27FC236}">
                    <a16:creationId xmlns:a16="http://schemas.microsoft.com/office/drawing/2014/main" id="{578647C9-85A0-0819-2159-54F98A60976B}"/>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66" name="Group 165">
              <a:extLst>
                <a:ext uri="{FF2B5EF4-FFF2-40B4-BE49-F238E27FC236}">
                  <a16:creationId xmlns:a16="http://schemas.microsoft.com/office/drawing/2014/main" id="{D7A6F420-73F1-D24D-C66E-D7084631AA52}"/>
                </a:ext>
              </a:extLst>
            </p:cNvPr>
            <p:cNvGrpSpPr/>
            <p:nvPr/>
          </p:nvGrpSpPr>
          <p:grpSpPr>
            <a:xfrm>
              <a:off x="5478316" y="1247858"/>
              <a:ext cx="1113506" cy="1125167"/>
              <a:chOff x="1154093" y="1425931"/>
              <a:chExt cx="2029867" cy="2051124"/>
            </a:xfrm>
          </p:grpSpPr>
          <p:sp>
            <p:nvSpPr>
              <p:cNvPr id="173" name="Rectangle: Rounded Corners 102">
                <a:extLst>
                  <a:ext uri="{FF2B5EF4-FFF2-40B4-BE49-F238E27FC236}">
                    <a16:creationId xmlns:a16="http://schemas.microsoft.com/office/drawing/2014/main" id="{21F75482-3BE9-D785-7992-7101D1F6B64B}"/>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4" name="Rectangle: Rounded Corners 103">
                <a:extLst>
                  <a:ext uri="{FF2B5EF4-FFF2-40B4-BE49-F238E27FC236}">
                    <a16:creationId xmlns:a16="http://schemas.microsoft.com/office/drawing/2014/main" id="{D935C1CD-F723-652D-D0DD-6330E01ADF49}"/>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67" name="Group 166">
              <a:extLst>
                <a:ext uri="{FF2B5EF4-FFF2-40B4-BE49-F238E27FC236}">
                  <a16:creationId xmlns:a16="http://schemas.microsoft.com/office/drawing/2014/main" id="{6C203FDE-E86F-6EA6-5C3E-24639B29F9C6}"/>
                </a:ext>
              </a:extLst>
            </p:cNvPr>
            <p:cNvGrpSpPr/>
            <p:nvPr/>
          </p:nvGrpSpPr>
          <p:grpSpPr>
            <a:xfrm>
              <a:off x="5478316" y="3947929"/>
              <a:ext cx="1113506" cy="1125167"/>
              <a:chOff x="1154093" y="1425931"/>
              <a:chExt cx="2029867" cy="2051124"/>
            </a:xfrm>
          </p:grpSpPr>
          <p:sp>
            <p:nvSpPr>
              <p:cNvPr id="171" name="Rectangle: Rounded Corners 124">
                <a:extLst>
                  <a:ext uri="{FF2B5EF4-FFF2-40B4-BE49-F238E27FC236}">
                    <a16:creationId xmlns:a16="http://schemas.microsoft.com/office/drawing/2014/main" id="{BF013E82-61E3-7201-FD89-1283843D12BF}"/>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2" name="Rectangle: Rounded Corners 125">
                <a:extLst>
                  <a:ext uri="{FF2B5EF4-FFF2-40B4-BE49-F238E27FC236}">
                    <a16:creationId xmlns:a16="http://schemas.microsoft.com/office/drawing/2014/main" id="{39065346-1CAB-5918-6C86-DBA95849E0FB}"/>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68" name="Picture 167">
              <a:extLst>
                <a:ext uri="{FF2B5EF4-FFF2-40B4-BE49-F238E27FC236}">
                  <a16:creationId xmlns:a16="http://schemas.microsoft.com/office/drawing/2014/main" id="{D50F563B-1D47-0969-0A9E-4F9089766D64}"/>
                </a:ext>
              </a:extLst>
            </p:cNvPr>
            <p:cNvPicPr>
              <a:picLocks noChangeAspect="1"/>
            </p:cNvPicPr>
            <p:nvPr/>
          </p:nvPicPr>
          <p:blipFill>
            <a:blip r:embed="rId9"/>
            <a:stretch>
              <a:fillRect/>
            </a:stretch>
          </p:blipFill>
          <p:spPr>
            <a:xfrm>
              <a:off x="5608412" y="1631072"/>
              <a:ext cx="888204" cy="367728"/>
            </a:xfrm>
            <a:prstGeom prst="rect">
              <a:avLst/>
            </a:prstGeom>
          </p:spPr>
        </p:pic>
        <p:pic>
          <p:nvPicPr>
            <p:cNvPr id="169" name="Picture 168">
              <a:extLst>
                <a:ext uri="{FF2B5EF4-FFF2-40B4-BE49-F238E27FC236}">
                  <a16:creationId xmlns:a16="http://schemas.microsoft.com/office/drawing/2014/main" id="{D3F8DA59-F159-D672-51D0-86F587632017}"/>
                </a:ext>
              </a:extLst>
            </p:cNvPr>
            <p:cNvPicPr>
              <a:picLocks noChangeAspect="1"/>
            </p:cNvPicPr>
            <p:nvPr/>
          </p:nvPicPr>
          <p:blipFill>
            <a:blip r:embed="rId10"/>
            <a:stretch>
              <a:fillRect/>
            </a:stretch>
          </p:blipFill>
          <p:spPr>
            <a:xfrm>
              <a:off x="5715786" y="2805493"/>
              <a:ext cx="689125" cy="678082"/>
            </a:xfrm>
            <a:prstGeom prst="rect">
              <a:avLst/>
            </a:prstGeom>
          </p:spPr>
        </p:pic>
        <p:sp>
          <p:nvSpPr>
            <p:cNvPr id="170" name="TextBox 169">
              <a:extLst>
                <a:ext uri="{FF2B5EF4-FFF2-40B4-BE49-F238E27FC236}">
                  <a16:creationId xmlns:a16="http://schemas.microsoft.com/office/drawing/2014/main" id="{83118A72-5798-4DE0-E1BD-8FE607B72B74}"/>
                </a:ext>
              </a:extLst>
            </p:cNvPr>
            <p:cNvSpPr txBox="1"/>
            <p:nvPr/>
          </p:nvSpPr>
          <p:spPr>
            <a:xfrm>
              <a:off x="5444400" y="4275168"/>
              <a:ext cx="1225969" cy="461665"/>
            </a:xfrm>
            <a:prstGeom prst="rect">
              <a:avLst/>
            </a:prstGeom>
            <a:noFill/>
          </p:spPr>
          <p:txBody>
            <a:bodyPr wrap="square" rtlCol="0">
              <a:spAutoFit/>
            </a:bodyPr>
            <a:lstStyle/>
            <a:p>
              <a:pPr algn="ctr"/>
              <a:r>
                <a:rPr lang="en-IN" sz="1200" dirty="0"/>
                <a:t>Devendra Construction Co</a:t>
              </a:r>
            </a:p>
          </p:txBody>
        </p:sp>
      </p:grpSp>
      <p:grpSp>
        <p:nvGrpSpPr>
          <p:cNvPr id="190" name="Group 189">
            <a:extLst>
              <a:ext uri="{FF2B5EF4-FFF2-40B4-BE49-F238E27FC236}">
                <a16:creationId xmlns:a16="http://schemas.microsoft.com/office/drawing/2014/main" id="{1BFB3A47-C162-050A-0AEE-43B42268192F}"/>
              </a:ext>
            </a:extLst>
          </p:cNvPr>
          <p:cNvGrpSpPr/>
          <p:nvPr/>
        </p:nvGrpSpPr>
        <p:grpSpPr>
          <a:xfrm>
            <a:off x="7115345" y="1098224"/>
            <a:ext cx="1113506" cy="3825238"/>
            <a:chOff x="7033465" y="1247857"/>
            <a:chExt cx="1113506" cy="3825238"/>
          </a:xfrm>
        </p:grpSpPr>
        <p:grpSp>
          <p:nvGrpSpPr>
            <p:cNvPr id="191" name="Group 190">
              <a:extLst>
                <a:ext uri="{FF2B5EF4-FFF2-40B4-BE49-F238E27FC236}">
                  <a16:creationId xmlns:a16="http://schemas.microsoft.com/office/drawing/2014/main" id="{734108E6-FFDE-9C91-1356-221233F1381A}"/>
                </a:ext>
              </a:extLst>
            </p:cNvPr>
            <p:cNvGrpSpPr/>
            <p:nvPr/>
          </p:nvGrpSpPr>
          <p:grpSpPr>
            <a:xfrm>
              <a:off x="7033465" y="2609741"/>
              <a:ext cx="1113506" cy="1125167"/>
              <a:chOff x="1154093" y="1425931"/>
              <a:chExt cx="2029867" cy="2051124"/>
            </a:xfrm>
          </p:grpSpPr>
          <p:sp>
            <p:nvSpPr>
              <p:cNvPr id="201" name="Rectangle: Rounded Corners 82">
                <a:extLst>
                  <a:ext uri="{FF2B5EF4-FFF2-40B4-BE49-F238E27FC236}">
                    <a16:creationId xmlns:a16="http://schemas.microsoft.com/office/drawing/2014/main" id="{B598737B-D91A-C932-4C72-50637F3F8179}"/>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2" name="Rectangle: Rounded Corners 83">
                <a:extLst>
                  <a:ext uri="{FF2B5EF4-FFF2-40B4-BE49-F238E27FC236}">
                    <a16:creationId xmlns:a16="http://schemas.microsoft.com/office/drawing/2014/main" id="{B1ECB1CB-763E-9BEB-E465-D4FD5B2813CA}"/>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92" name="Group 191">
              <a:extLst>
                <a:ext uri="{FF2B5EF4-FFF2-40B4-BE49-F238E27FC236}">
                  <a16:creationId xmlns:a16="http://schemas.microsoft.com/office/drawing/2014/main" id="{370D6147-CFA4-870E-0084-40FD70880109}"/>
                </a:ext>
              </a:extLst>
            </p:cNvPr>
            <p:cNvGrpSpPr/>
            <p:nvPr/>
          </p:nvGrpSpPr>
          <p:grpSpPr>
            <a:xfrm>
              <a:off x="7033465" y="1247857"/>
              <a:ext cx="1113506" cy="1125167"/>
              <a:chOff x="1154093" y="1425931"/>
              <a:chExt cx="2029867" cy="2051124"/>
            </a:xfrm>
          </p:grpSpPr>
          <p:sp>
            <p:nvSpPr>
              <p:cNvPr id="199" name="Rectangle: Rounded Corners 105">
                <a:extLst>
                  <a:ext uri="{FF2B5EF4-FFF2-40B4-BE49-F238E27FC236}">
                    <a16:creationId xmlns:a16="http://schemas.microsoft.com/office/drawing/2014/main" id="{D8ACE7F3-75C0-F074-A2E2-19D3376DDDEC}"/>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0" name="Rectangle: Rounded Corners 106">
                <a:extLst>
                  <a:ext uri="{FF2B5EF4-FFF2-40B4-BE49-F238E27FC236}">
                    <a16:creationId xmlns:a16="http://schemas.microsoft.com/office/drawing/2014/main" id="{19C3DDE1-DAD6-EB75-B6A5-675C2EAA0AAB}"/>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93" name="Group 192">
              <a:extLst>
                <a:ext uri="{FF2B5EF4-FFF2-40B4-BE49-F238E27FC236}">
                  <a16:creationId xmlns:a16="http://schemas.microsoft.com/office/drawing/2014/main" id="{9172325B-F1C9-5E2F-B2E9-16FD3ACBE216}"/>
                </a:ext>
              </a:extLst>
            </p:cNvPr>
            <p:cNvGrpSpPr/>
            <p:nvPr/>
          </p:nvGrpSpPr>
          <p:grpSpPr>
            <a:xfrm>
              <a:off x="7033465" y="3947928"/>
              <a:ext cx="1113506" cy="1125167"/>
              <a:chOff x="1154093" y="1425931"/>
              <a:chExt cx="2029867" cy="2051124"/>
            </a:xfrm>
          </p:grpSpPr>
          <p:sp>
            <p:nvSpPr>
              <p:cNvPr id="197" name="Rectangle: Rounded Corners 129">
                <a:extLst>
                  <a:ext uri="{FF2B5EF4-FFF2-40B4-BE49-F238E27FC236}">
                    <a16:creationId xmlns:a16="http://schemas.microsoft.com/office/drawing/2014/main" id="{6DD6DF37-CC59-8008-14AD-F2AC0F95795E}"/>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8" name="Rectangle: Rounded Corners 130">
                <a:extLst>
                  <a:ext uri="{FF2B5EF4-FFF2-40B4-BE49-F238E27FC236}">
                    <a16:creationId xmlns:a16="http://schemas.microsoft.com/office/drawing/2014/main" id="{10737CDB-9143-E385-0753-CFC2232E1198}"/>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194" name="Picture 20">
              <a:extLst>
                <a:ext uri="{FF2B5EF4-FFF2-40B4-BE49-F238E27FC236}">
                  <a16:creationId xmlns:a16="http://schemas.microsoft.com/office/drawing/2014/main" id="{3399D013-EE3B-E2C9-634A-C78AD9FFF2C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200819" y="1480147"/>
              <a:ext cx="790110" cy="790110"/>
            </a:xfrm>
            <a:prstGeom prst="rect">
              <a:avLst/>
            </a:prstGeom>
            <a:noFill/>
            <a:extLst>
              <a:ext uri="{909E8E84-426E-40DD-AFC4-6F175D3DCCD1}">
                <a14:hiddenFill xmlns:a14="http://schemas.microsoft.com/office/drawing/2010/main">
                  <a:solidFill>
                    <a:srgbClr val="FFFFFF"/>
                  </a:solidFill>
                </a14:hiddenFill>
              </a:ext>
            </a:extLst>
          </p:spPr>
        </p:pic>
        <p:pic>
          <p:nvPicPr>
            <p:cNvPr id="195" name="Picture 28">
              <a:extLst>
                <a:ext uri="{FF2B5EF4-FFF2-40B4-BE49-F238E27FC236}">
                  <a16:creationId xmlns:a16="http://schemas.microsoft.com/office/drawing/2014/main" id="{DE86DB3D-E7D7-6B58-97D8-3312CD213C9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182993" y="2812549"/>
              <a:ext cx="757827" cy="757827"/>
            </a:xfrm>
            <a:prstGeom prst="rect">
              <a:avLst/>
            </a:prstGeom>
            <a:noFill/>
            <a:extLst>
              <a:ext uri="{909E8E84-426E-40DD-AFC4-6F175D3DCCD1}">
                <a14:hiddenFill xmlns:a14="http://schemas.microsoft.com/office/drawing/2010/main">
                  <a:solidFill>
                    <a:srgbClr val="FFFFFF"/>
                  </a:solidFill>
                </a14:hiddenFill>
              </a:ext>
            </a:extLst>
          </p:spPr>
        </p:pic>
        <p:sp>
          <p:nvSpPr>
            <p:cNvPr id="196" name="TextBox 195">
              <a:extLst>
                <a:ext uri="{FF2B5EF4-FFF2-40B4-BE49-F238E27FC236}">
                  <a16:creationId xmlns:a16="http://schemas.microsoft.com/office/drawing/2014/main" id="{27982E79-477C-58EC-59F2-B3E521F68F8E}"/>
                </a:ext>
              </a:extLst>
            </p:cNvPr>
            <p:cNvSpPr txBox="1"/>
            <p:nvPr/>
          </p:nvSpPr>
          <p:spPr>
            <a:xfrm>
              <a:off x="7064808" y="4221693"/>
              <a:ext cx="1054594" cy="646331"/>
            </a:xfrm>
            <a:prstGeom prst="rect">
              <a:avLst/>
            </a:prstGeom>
            <a:noFill/>
          </p:spPr>
          <p:txBody>
            <a:bodyPr wrap="square" rtlCol="0">
              <a:spAutoFit/>
            </a:bodyPr>
            <a:lstStyle/>
            <a:p>
              <a:pPr algn="ctr"/>
              <a:r>
                <a:rPr lang="en-US" sz="1200" dirty="0"/>
                <a:t>Sarala Project Works Private Limited</a:t>
              </a:r>
              <a:endParaRPr lang="en-IN" sz="1200" dirty="0"/>
            </a:p>
          </p:txBody>
        </p:sp>
      </p:grpSp>
      <p:grpSp>
        <p:nvGrpSpPr>
          <p:cNvPr id="203" name="Group 202">
            <a:extLst>
              <a:ext uri="{FF2B5EF4-FFF2-40B4-BE49-F238E27FC236}">
                <a16:creationId xmlns:a16="http://schemas.microsoft.com/office/drawing/2014/main" id="{849D525A-9739-66C2-1C7F-C1E761398ABE}"/>
              </a:ext>
            </a:extLst>
          </p:cNvPr>
          <p:cNvGrpSpPr/>
          <p:nvPr/>
        </p:nvGrpSpPr>
        <p:grpSpPr>
          <a:xfrm>
            <a:off x="8736301" y="1106539"/>
            <a:ext cx="1148948" cy="3825238"/>
            <a:chOff x="8610795" y="1247856"/>
            <a:chExt cx="1148948" cy="3825238"/>
          </a:xfrm>
        </p:grpSpPr>
        <p:grpSp>
          <p:nvGrpSpPr>
            <p:cNvPr id="204" name="Group 203">
              <a:extLst>
                <a:ext uri="{FF2B5EF4-FFF2-40B4-BE49-F238E27FC236}">
                  <a16:creationId xmlns:a16="http://schemas.microsoft.com/office/drawing/2014/main" id="{E5CADFAA-6A6D-CF97-069C-C80CDD2F72B7}"/>
                </a:ext>
              </a:extLst>
            </p:cNvPr>
            <p:cNvGrpSpPr/>
            <p:nvPr/>
          </p:nvGrpSpPr>
          <p:grpSpPr>
            <a:xfrm>
              <a:off x="8610795" y="2609740"/>
              <a:ext cx="1113506" cy="1125167"/>
              <a:chOff x="1154093" y="1425931"/>
              <a:chExt cx="2029867" cy="2051124"/>
            </a:xfrm>
          </p:grpSpPr>
          <p:sp>
            <p:nvSpPr>
              <p:cNvPr id="214" name="Rectangle: Rounded Corners 85">
                <a:extLst>
                  <a:ext uri="{FF2B5EF4-FFF2-40B4-BE49-F238E27FC236}">
                    <a16:creationId xmlns:a16="http://schemas.microsoft.com/office/drawing/2014/main" id="{495BE27A-D3C1-A6CE-41F9-BAC9B2E6EBBC}"/>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5" name="Rectangle: Rounded Corners 86">
                <a:extLst>
                  <a:ext uri="{FF2B5EF4-FFF2-40B4-BE49-F238E27FC236}">
                    <a16:creationId xmlns:a16="http://schemas.microsoft.com/office/drawing/2014/main" id="{1B0C0979-3C69-7106-6890-F6B4B9AD379C}"/>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05" name="Group 204">
              <a:extLst>
                <a:ext uri="{FF2B5EF4-FFF2-40B4-BE49-F238E27FC236}">
                  <a16:creationId xmlns:a16="http://schemas.microsoft.com/office/drawing/2014/main" id="{4B82EB9F-C93B-38A0-23DC-913FBF771C4E}"/>
                </a:ext>
              </a:extLst>
            </p:cNvPr>
            <p:cNvGrpSpPr/>
            <p:nvPr/>
          </p:nvGrpSpPr>
          <p:grpSpPr>
            <a:xfrm>
              <a:off x="8610795" y="1247856"/>
              <a:ext cx="1113506" cy="1125167"/>
              <a:chOff x="1154093" y="1425931"/>
              <a:chExt cx="2029867" cy="2051124"/>
            </a:xfrm>
          </p:grpSpPr>
          <p:sp>
            <p:nvSpPr>
              <p:cNvPr id="212" name="Rectangle: Rounded Corners 108">
                <a:extLst>
                  <a:ext uri="{FF2B5EF4-FFF2-40B4-BE49-F238E27FC236}">
                    <a16:creationId xmlns:a16="http://schemas.microsoft.com/office/drawing/2014/main" id="{60163F15-8A65-0533-5932-BC9BC9FC1ED4}"/>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3" name="Rectangle: Rounded Corners 109">
                <a:extLst>
                  <a:ext uri="{FF2B5EF4-FFF2-40B4-BE49-F238E27FC236}">
                    <a16:creationId xmlns:a16="http://schemas.microsoft.com/office/drawing/2014/main" id="{616EDA83-9700-2FFA-298F-BAC537704440}"/>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06" name="Group 205">
              <a:extLst>
                <a:ext uri="{FF2B5EF4-FFF2-40B4-BE49-F238E27FC236}">
                  <a16:creationId xmlns:a16="http://schemas.microsoft.com/office/drawing/2014/main" id="{C455C349-3A7B-B50A-6FE4-AFA5F1FB9C39}"/>
                </a:ext>
              </a:extLst>
            </p:cNvPr>
            <p:cNvGrpSpPr/>
            <p:nvPr/>
          </p:nvGrpSpPr>
          <p:grpSpPr>
            <a:xfrm>
              <a:off x="8610795" y="3947927"/>
              <a:ext cx="1113506" cy="1125167"/>
              <a:chOff x="1154093" y="1425931"/>
              <a:chExt cx="2029867" cy="2051124"/>
            </a:xfrm>
          </p:grpSpPr>
          <p:sp>
            <p:nvSpPr>
              <p:cNvPr id="210" name="Rectangle: Rounded Corners 132">
                <a:extLst>
                  <a:ext uri="{FF2B5EF4-FFF2-40B4-BE49-F238E27FC236}">
                    <a16:creationId xmlns:a16="http://schemas.microsoft.com/office/drawing/2014/main" id="{FE69CC75-6E61-203B-0CE7-622B48CD3047}"/>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1" name="Rectangle: Rounded Corners 133">
                <a:extLst>
                  <a:ext uri="{FF2B5EF4-FFF2-40B4-BE49-F238E27FC236}">
                    <a16:creationId xmlns:a16="http://schemas.microsoft.com/office/drawing/2014/main" id="{A3640465-FEBC-8B81-DDC1-8DAC5DC29797}"/>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07" name="Picture 22" descr="Dolat Capital">
              <a:extLst>
                <a:ext uri="{FF2B5EF4-FFF2-40B4-BE49-F238E27FC236}">
                  <a16:creationId xmlns:a16="http://schemas.microsoft.com/office/drawing/2014/main" id="{C71FFCEF-3AE5-7A8E-729D-9A5ABE1A6E03}"/>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723757" y="1596599"/>
              <a:ext cx="972425" cy="365125"/>
            </a:xfrm>
            <a:prstGeom prst="rect">
              <a:avLst/>
            </a:prstGeom>
            <a:noFill/>
            <a:extLst>
              <a:ext uri="{909E8E84-426E-40DD-AFC4-6F175D3DCCD1}">
                <a14:hiddenFill xmlns:a14="http://schemas.microsoft.com/office/drawing/2010/main">
                  <a:solidFill>
                    <a:srgbClr val="FFFFFF"/>
                  </a:solidFill>
                </a14:hiddenFill>
              </a:ext>
            </a:extLst>
          </p:spPr>
        </p:pic>
        <p:pic>
          <p:nvPicPr>
            <p:cNvPr id="208" name="Picture 30">
              <a:extLst>
                <a:ext uri="{FF2B5EF4-FFF2-40B4-BE49-F238E27FC236}">
                  <a16:creationId xmlns:a16="http://schemas.microsoft.com/office/drawing/2014/main" id="{4C77C1CC-CE68-0DFA-C16F-8274D08A7728}"/>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813651" y="3051936"/>
              <a:ext cx="750715" cy="294812"/>
            </a:xfrm>
            <a:prstGeom prst="rect">
              <a:avLst/>
            </a:prstGeom>
            <a:noFill/>
            <a:extLst>
              <a:ext uri="{909E8E84-426E-40DD-AFC4-6F175D3DCCD1}">
                <a14:hiddenFill xmlns:a14="http://schemas.microsoft.com/office/drawing/2010/main">
                  <a:solidFill>
                    <a:srgbClr val="FFFFFF"/>
                  </a:solidFill>
                </a14:hiddenFill>
              </a:ext>
            </a:extLst>
          </p:spPr>
        </p:pic>
        <p:sp>
          <p:nvSpPr>
            <p:cNvPr id="209" name="TextBox 208">
              <a:extLst>
                <a:ext uri="{FF2B5EF4-FFF2-40B4-BE49-F238E27FC236}">
                  <a16:creationId xmlns:a16="http://schemas.microsoft.com/office/drawing/2014/main" id="{37C6986E-B395-9527-44BE-113C4348BF56}"/>
                </a:ext>
              </a:extLst>
            </p:cNvPr>
            <p:cNvSpPr txBox="1"/>
            <p:nvPr/>
          </p:nvSpPr>
          <p:spPr>
            <a:xfrm>
              <a:off x="8705149" y="4030676"/>
              <a:ext cx="1054594" cy="1015663"/>
            </a:xfrm>
            <a:prstGeom prst="rect">
              <a:avLst/>
            </a:prstGeom>
            <a:noFill/>
          </p:spPr>
          <p:txBody>
            <a:bodyPr wrap="square" rtlCol="0">
              <a:spAutoFit/>
            </a:bodyPr>
            <a:lstStyle/>
            <a:p>
              <a:pPr algn="ctr"/>
              <a:r>
                <a:rPr lang="en-IN" sz="1200" dirty="0"/>
                <a:t>Rajendra Singh </a:t>
              </a:r>
              <a:r>
                <a:rPr lang="en-IN" sz="1200" dirty="0" err="1"/>
                <a:t>Bhamboo</a:t>
              </a:r>
              <a:r>
                <a:rPr lang="en-IN" sz="1200" dirty="0"/>
                <a:t> Infra Private Limited</a:t>
              </a:r>
            </a:p>
          </p:txBody>
        </p:sp>
      </p:grpSp>
      <p:grpSp>
        <p:nvGrpSpPr>
          <p:cNvPr id="216" name="Group 215">
            <a:extLst>
              <a:ext uri="{FF2B5EF4-FFF2-40B4-BE49-F238E27FC236}">
                <a16:creationId xmlns:a16="http://schemas.microsoft.com/office/drawing/2014/main" id="{4B15F578-9FDA-4F38-DB9F-0DDA7852A5F8}"/>
              </a:ext>
            </a:extLst>
          </p:cNvPr>
          <p:cNvGrpSpPr/>
          <p:nvPr/>
        </p:nvGrpSpPr>
        <p:grpSpPr>
          <a:xfrm>
            <a:off x="10413096" y="1096666"/>
            <a:ext cx="1113506" cy="2487051"/>
            <a:chOff x="10232835" y="1257113"/>
            <a:chExt cx="1113506" cy="2487051"/>
          </a:xfrm>
        </p:grpSpPr>
        <p:grpSp>
          <p:nvGrpSpPr>
            <p:cNvPr id="217" name="Group 216">
              <a:extLst>
                <a:ext uri="{FF2B5EF4-FFF2-40B4-BE49-F238E27FC236}">
                  <a16:creationId xmlns:a16="http://schemas.microsoft.com/office/drawing/2014/main" id="{0424F871-F99A-7E55-17A3-FBE6A36249C8}"/>
                </a:ext>
              </a:extLst>
            </p:cNvPr>
            <p:cNvGrpSpPr/>
            <p:nvPr/>
          </p:nvGrpSpPr>
          <p:grpSpPr>
            <a:xfrm>
              <a:off x="10232835" y="2618997"/>
              <a:ext cx="1113506" cy="1125167"/>
              <a:chOff x="1154093" y="1425931"/>
              <a:chExt cx="2029867" cy="2051124"/>
            </a:xfrm>
          </p:grpSpPr>
          <p:sp>
            <p:nvSpPr>
              <p:cNvPr id="223" name="Rectangle: Rounded Corners 88">
                <a:extLst>
                  <a:ext uri="{FF2B5EF4-FFF2-40B4-BE49-F238E27FC236}">
                    <a16:creationId xmlns:a16="http://schemas.microsoft.com/office/drawing/2014/main" id="{B0604C85-B240-7421-609E-6BB460463DCB}"/>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4" name="Rectangle: Rounded Corners 89">
                <a:extLst>
                  <a:ext uri="{FF2B5EF4-FFF2-40B4-BE49-F238E27FC236}">
                    <a16:creationId xmlns:a16="http://schemas.microsoft.com/office/drawing/2014/main" id="{D3ED92E8-B316-5682-3156-918D884544CA}"/>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18" name="Group 217">
              <a:extLst>
                <a:ext uri="{FF2B5EF4-FFF2-40B4-BE49-F238E27FC236}">
                  <a16:creationId xmlns:a16="http://schemas.microsoft.com/office/drawing/2014/main" id="{3D091D14-7D1E-BFBB-D5B8-B626D4AF147C}"/>
                </a:ext>
              </a:extLst>
            </p:cNvPr>
            <p:cNvGrpSpPr/>
            <p:nvPr/>
          </p:nvGrpSpPr>
          <p:grpSpPr>
            <a:xfrm>
              <a:off x="10232835" y="1257113"/>
              <a:ext cx="1113506" cy="1125167"/>
              <a:chOff x="1154093" y="1425931"/>
              <a:chExt cx="2029867" cy="2051124"/>
            </a:xfrm>
          </p:grpSpPr>
          <p:sp>
            <p:nvSpPr>
              <p:cNvPr id="221" name="Rectangle: Rounded Corners 111">
                <a:extLst>
                  <a:ext uri="{FF2B5EF4-FFF2-40B4-BE49-F238E27FC236}">
                    <a16:creationId xmlns:a16="http://schemas.microsoft.com/office/drawing/2014/main" id="{D87876D2-CC66-ED57-2D3D-5BCDC61C28F9}"/>
                  </a:ext>
                </a:extLst>
              </p:cNvPr>
              <p:cNvSpPr/>
              <p:nvPr/>
            </p:nvSpPr>
            <p:spPr>
              <a:xfrm>
                <a:off x="1154093" y="1721397"/>
                <a:ext cx="726819" cy="1595262"/>
              </a:xfrm>
              <a:prstGeom prst="roundRect">
                <a:avLst/>
              </a:prstGeom>
              <a:gradFill>
                <a:gsLst>
                  <a:gs pos="0">
                    <a:srgbClr val="00843B"/>
                  </a:gs>
                  <a:gs pos="100000">
                    <a:srgbClr val="A6CE3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2" name="Rectangle: Rounded Corners 112">
                <a:extLst>
                  <a:ext uri="{FF2B5EF4-FFF2-40B4-BE49-F238E27FC236}">
                    <a16:creationId xmlns:a16="http://schemas.microsoft.com/office/drawing/2014/main" id="{0FEDE329-2FA9-887B-1145-D24B5B47A76D}"/>
                  </a:ext>
                </a:extLst>
              </p:cNvPr>
              <p:cNvSpPr/>
              <p:nvPr/>
            </p:nvSpPr>
            <p:spPr>
              <a:xfrm>
                <a:off x="1261486" y="1425931"/>
                <a:ext cx="1922474" cy="20511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19" name="Picture 218">
              <a:extLst>
                <a:ext uri="{FF2B5EF4-FFF2-40B4-BE49-F238E27FC236}">
                  <a16:creationId xmlns:a16="http://schemas.microsoft.com/office/drawing/2014/main" id="{80A3589B-BFD6-2F5C-0131-1B83F779B392}"/>
                </a:ext>
              </a:extLst>
            </p:cNvPr>
            <p:cNvPicPr>
              <a:picLocks noChangeAspect="1"/>
            </p:cNvPicPr>
            <p:nvPr/>
          </p:nvPicPr>
          <p:blipFill>
            <a:blip r:embed="rId15"/>
            <a:stretch>
              <a:fillRect/>
            </a:stretch>
          </p:blipFill>
          <p:spPr>
            <a:xfrm>
              <a:off x="10364759" y="1557956"/>
              <a:ext cx="908570" cy="537142"/>
            </a:xfrm>
            <a:prstGeom prst="rect">
              <a:avLst/>
            </a:prstGeom>
          </p:spPr>
        </p:pic>
        <p:pic>
          <p:nvPicPr>
            <p:cNvPr id="220" name="Picture 219">
              <a:extLst>
                <a:ext uri="{FF2B5EF4-FFF2-40B4-BE49-F238E27FC236}">
                  <a16:creationId xmlns:a16="http://schemas.microsoft.com/office/drawing/2014/main" id="{19AAC1AD-F128-286C-E70A-CB9E2015702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342667" y="3036307"/>
              <a:ext cx="952754" cy="272032"/>
            </a:xfrm>
            <a:prstGeom prst="rect">
              <a:avLst/>
            </a:prstGeom>
          </p:spPr>
        </p:pic>
      </p:grpSp>
      <p:grpSp>
        <p:nvGrpSpPr>
          <p:cNvPr id="225" name="Group 224">
            <a:extLst>
              <a:ext uri="{FF2B5EF4-FFF2-40B4-BE49-F238E27FC236}">
                <a16:creationId xmlns:a16="http://schemas.microsoft.com/office/drawing/2014/main" id="{69429C9A-2CB4-1DBF-5B07-17166ED02E54}"/>
              </a:ext>
            </a:extLst>
          </p:cNvPr>
          <p:cNvGrpSpPr/>
          <p:nvPr/>
        </p:nvGrpSpPr>
        <p:grpSpPr>
          <a:xfrm>
            <a:off x="5335051" y="5591412"/>
            <a:ext cx="1733108" cy="459770"/>
            <a:chOff x="5220929" y="5583663"/>
            <a:chExt cx="1733108" cy="459770"/>
          </a:xfrm>
          <a:solidFill>
            <a:srgbClr val="3B3838"/>
          </a:solidFill>
        </p:grpSpPr>
        <p:sp>
          <p:nvSpPr>
            <p:cNvPr id="226" name="Rectangle: Rounded Corners 70">
              <a:extLst>
                <a:ext uri="{FF2B5EF4-FFF2-40B4-BE49-F238E27FC236}">
                  <a16:creationId xmlns:a16="http://schemas.microsoft.com/office/drawing/2014/main" id="{2AC03183-F985-88D5-197D-06F16244404F}"/>
                </a:ext>
              </a:extLst>
            </p:cNvPr>
            <p:cNvSpPr/>
            <p:nvPr/>
          </p:nvSpPr>
          <p:spPr>
            <a:xfrm>
              <a:off x="5220929" y="5583663"/>
              <a:ext cx="1733108" cy="459770"/>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7" name="TextBox 226">
              <a:extLst>
                <a:ext uri="{FF2B5EF4-FFF2-40B4-BE49-F238E27FC236}">
                  <a16:creationId xmlns:a16="http://schemas.microsoft.com/office/drawing/2014/main" id="{2056449D-92A7-9DEA-4DD3-A4D514D786F1}"/>
                </a:ext>
              </a:extLst>
            </p:cNvPr>
            <p:cNvSpPr txBox="1"/>
            <p:nvPr/>
          </p:nvSpPr>
          <p:spPr>
            <a:xfrm>
              <a:off x="5386088" y="5628882"/>
              <a:ext cx="1451744" cy="369332"/>
            </a:xfrm>
            <a:prstGeom prst="rect">
              <a:avLst/>
            </a:prstGeom>
            <a:grpFill/>
          </p:spPr>
          <p:txBody>
            <a:bodyPr wrap="none" rtlCol="0">
              <a:spAutoFit/>
            </a:bodyPr>
            <a:lstStyle/>
            <a:p>
              <a:r>
                <a:rPr lang="en-IN" dirty="0">
                  <a:solidFill>
                    <a:srgbClr val="A0BB31"/>
                  </a:solidFill>
                </a:rPr>
                <a:t>Many More…</a:t>
              </a:r>
            </a:p>
          </p:txBody>
        </p:sp>
      </p:grpSp>
    </p:spTree>
    <p:extLst>
      <p:ext uri="{BB962C8B-B14F-4D97-AF65-F5344CB8AC3E}">
        <p14:creationId xmlns:p14="http://schemas.microsoft.com/office/powerpoint/2010/main" val="8794762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IN"/>
              <a:t>www.infragroup.co.in</a:t>
            </a:r>
            <a:endParaRPr lang="en-IN" dirty="0"/>
          </a:p>
        </p:txBody>
      </p:sp>
      <p:sp>
        <p:nvSpPr>
          <p:cNvPr id="3" name="Slide Number Placeholder 2"/>
          <p:cNvSpPr>
            <a:spLocks noGrp="1"/>
          </p:cNvSpPr>
          <p:nvPr>
            <p:ph type="sldNum" sz="quarter" idx="12"/>
          </p:nvPr>
        </p:nvSpPr>
        <p:spPr/>
        <p:txBody>
          <a:bodyPr/>
          <a:lstStyle/>
          <a:p>
            <a:pPr algn="r"/>
            <a:r>
              <a:rPr lang="en-IN" dirty="0"/>
              <a:t>32  </a:t>
            </a:r>
          </a:p>
        </p:txBody>
      </p:sp>
      <p:sp>
        <p:nvSpPr>
          <p:cNvPr id="93" name="TextBox 92">
            <a:extLst>
              <a:ext uri="{FF2B5EF4-FFF2-40B4-BE49-F238E27FC236}">
                <a16:creationId xmlns:a16="http://schemas.microsoft.com/office/drawing/2014/main" id="{3E62084F-D6AC-1A85-CB92-E58B6E254F03}"/>
              </a:ext>
            </a:extLst>
          </p:cNvPr>
          <p:cNvSpPr txBox="1"/>
          <p:nvPr/>
        </p:nvSpPr>
        <p:spPr>
          <a:xfrm>
            <a:off x="738707" y="1999534"/>
            <a:ext cx="10714586" cy="2062103"/>
          </a:xfrm>
          <a:prstGeom prst="rect">
            <a:avLst/>
          </a:prstGeom>
          <a:noFill/>
        </p:spPr>
        <p:txBody>
          <a:bodyPr wrap="square" rtlCol="0">
            <a:spAutoFit/>
          </a:bodyPr>
          <a:lstStyle/>
          <a:p>
            <a:pPr algn="ctr"/>
            <a:r>
              <a:rPr lang="en-US" sz="3200" dirty="0">
                <a:latin typeface="+mj-lt"/>
              </a:rPr>
              <a:t>With over a decade of experience and deep insights across various facets of infrastructure, </a:t>
            </a:r>
            <a:r>
              <a:rPr lang="en-IN" sz="3200" dirty="0">
                <a:solidFill>
                  <a:schemeClr val="tx1">
                    <a:lumMod val="75000"/>
                    <a:lumOff val="25000"/>
                  </a:schemeClr>
                </a:solidFill>
                <a:latin typeface="+mj-lt"/>
                <a:ea typeface="Cambria" panose="02040503050406030204" pitchFamily="18" charset="0"/>
                <a:cs typeface="Dreaming Outloud Script Pro" panose="020B0604020202020204" pitchFamily="66" charset="0"/>
              </a:rPr>
              <a:t>“</a:t>
            </a:r>
            <a:r>
              <a:rPr lang="en-IN" sz="3200" b="1" dirty="0">
                <a:solidFill>
                  <a:srgbClr val="00843B"/>
                </a:solidFill>
                <a:latin typeface="+mj-lt"/>
                <a:ea typeface="Cambria" panose="02040503050406030204" pitchFamily="18" charset="0"/>
                <a:cs typeface="Dreaming Outloud Script Pro" panose="020B0604020202020204" pitchFamily="66" charset="0"/>
              </a:rPr>
              <a:t>I</a:t>
            </a:r>
            <a:r>
              <a:rPr lang="en-IN" sz="3200" dirty="0">
                <a:solidFill>
                  <a:srgbClr val="302A19"/>
                </a:solidFill>
                <a:latin typeface="+mj-lt"/>
                <a:ea typeface="Cambria" panose="02040503050406030204" pitchFamily="18" charset="0"/>
                <a:cs typeface="Dreaming Outloud Script Pro" panose="020B0604020202020204" pitchFamily="66" charset="0"/>
              </a:rPr>
              <a:t>nfra</a:t>
            </a:r>
            <a:r>
              <a:rPr lang="en-IN" sz="3200" b="1" dirty="0">
                <a:solidFill>
                  <a:schemeClr val="tx1">
                    <a:lumMod val="75000"/>
                    <a:lumOff val="25000"/>
                  </a:schemeClr>
                </a:solidFill>
                <a:latin typeface="+mj-lt"/>
                <a:ea typeface="Cambria" panose="02040503050406030204" pitchFamily="18" charset="0"/>
                <a:cs typeface="Dreaming Outloud Script Pro" panose="020B0604020202020204" pitchFamily="66" charset="0"/>
              </a:rPr>
              <a:t> </a:t>
            </a:r>
            <a:r>
              <a:rPr lang="en-IN" sz="3200" dirty="0">
                <a:solidFill>
                  <a:schemeClr val="tx1">
                    <a:lumMod val="75000"/>
                    <a:lumOff val="25000"/>
                  </a:schemeClr>
                </a:solidFill>
                <a:latin typeface="+mj-lt"/>
                <a:ea typeface="Cambria" panose="02040503050406030204" pitchFamily="18" charset="0"/>
                <a:cs typeface="Dreaming Outloud Script Pro" panose="020B0604020202020204" pitchFamily="66" charset="0"/>
              </a:rPr>
              <a:t>Advisors”</a:t>
            </a:r>
            <a:r>
              <a:rPr lang="en-US" sz="3200" dirty="0">
                <a:latin typeface="+mj-lt"/>
              </a:rPr>
              <a:t> as </a:t>
            </a:r>
          </a:p>
          <a:p>
            <a:pPr algn="ctr"/>
            <a:r>
              <a:rPr lang="en-US" sz="3200" b="1" dirty="0">
                <a:solidFill>
                  <a:srgbClr val="00843B"/>
                </a:solidFill>
                <a:latin typeface="+mj-lt"/>
              </a:rPr>
              <a:t>“PPP Expert” </a:t>
            </a:r>
            <a:r>
              <a:rPr lang="en-US" sz="3200" dirty="0">
                <a:latin typeface="+mj-lt"/>
              </a:rPr>
              <a:t>&amp; </a:t>
            </a:r>
            <a:r>
              <a:rPr lang="en-US" sz="3200" b="1" dirty="0">
                <a:solidFill>
                  <a:srgbClr val="00843B"/>
                </a:solidFill>
                <a:latin typeface="+mj-lt"/>
              </a:rPr>
              <a:t>“Finance Expert” </a:t>
            </a:r>
          </a:p>
          <a:p>
            <a:pPr algn="ctr"/>
            <a:r>
              <a:rPr lang="en-US" sz="3200" dirty="0">
                <a:latin typeface="+mj-lt"/>
              </a:rPr>
              <a:t>empowers client to venture into the infrastructure sector</a:t>
            </a:r>
            <a:endParaRPr lang="en-IN" sz="3400" dirty="0">
              <a:latin typeface="+mj-lt"/>
              <a:ea typeface="Cambria" panose="02040503050406030204" pitchFamily="18" charset="0"/>
            </a:endParaRPr>
          </a:p>
        </p:txBody>
      </p:sp>
    </p:spTree>
    <p:extLst>
      <p:ext uri="{BB962C8B-B14F-4D97-AF65-F5344CB8AC3E}">
        <p14:creationId xmlns:p14="http://schemas.microsoft.com/office/powerpoint/2010/main" val="601580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128886" y="757140"/>
            <a:ext cx="5663340" cy="5950137"/>
            <a:chOff x="128886" y="757140"/>
            <a:chExt cx="5663340" cy="5950137"/>
          </a:xfrm>
        </p:grpSpPr>
        <p:grpSp>
          <p:nvGrpSpPr>
            <p:cNvPr id="4" name="Group 3">
              <a:extLst>
                <a:ext uri="{FF2B5EF4-FFF2-40B4-BE49-F238E27FC236}">
                  <a16:creationId xmlns:a16="http://schemas.microsoft.com/office/drawing/2014/main" id="{A2646A4A-CEF0-AAD0-C243-AED27E7FD24D}"/>
                </a:ext>
              </a:extLst>
            </p:cNvPr>
            <p:cNvGrpSpPr/>
            <p:nvPr/>
          </p:nvGrpSpPr>
          <p:grpSpPr>
            <a:xfrm>
              <a:off x="128886" y="757140"/>
              <a:ext cx="4960057" cy="5950137"/>
              <a:chOff x="1118265" y="1817029"/>
              <a:chExt cx="3594648" cy="4312177"/>
            </a:xfrm>
          </p:grpSpPr>
          <p:sp>
            <p:nvSpPr>
              <p:cNvPr id="5" name="Moon 4">
                <a:extLst>
                  <a:ext uri="{FF2B5EF4-FFF2-40B4-BE49-F238E27FC236}">
                    <a16:creationId xmlns:a16="http://schemas.microsoft.com/office/drawing/2014/main" id="{AB39433E-6A4C-6D02-B207-3DD8E7EC3158}"/>
                  </a:ext>
                </a:extLst>
              </p:cNvPr>
              <p:cNvSpPr/>
              <p:nvPr/>
            </p:nvSpPr>
            <p:spPr>
              <a:xfrm rot="19407131">
                <a:off x="1551997" y="2190693"/>
                <a:ext cx="2010876" cy="3938513"/>
              </a:xfrm>
              <a:prstGeom prst="moon">
                <a:avLst>
                  <a:gd name="adj" fmla="val 13428"/>
                </a:avLst>
              </a:prstGeom>
              <a:solidFill>
                <a:srgbClr val="7DCA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Moon 5">
                <a:extLst>
                  <a:ext uri="{FF2B5EF4-FFF2-40B4-BE49-F238E27FC236}">
                    <a16:creationId xmlns:a16="http://schemas.microsoft.com/office/drawing/2014/main" id="{1C4B69AF-CE11-6D6A-9E6F-CF759E1D3CA6}"/>
                  </a:ext>
                </a:extLst>
              </p:cNvPr>
              <p:cNvSpPr/>
              <p:nvPr/>
            </p:nvSpPr>
            <p:spPr>
              <a:xfrm rot="2870155">
                <a:off x="1995185" y="940109"/>
                <a:ext cx="1840808" cy="3594648"/>
              </a:xfrm>
              <a:prstGeom prst="moon">
                <a:avLst>
                  <a:gd name="adj" fmla="val 13428"/>
                </a:avLst>
              </a:prstGeom>
              <a:solidFill>
                <a:srgbClr val="3CA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1445" y="866149"/>
              <a:ext cx="4010781" cy="1290135"/>
            </a:xfrm>
            <a:prstGeom prst="rect">
              <a:avLst/>
            </a:prstGeom>
          </p:spPr>
        </p:pic>
      </p:grpSp>
      <p:sp>
        <p:nvSpPr>
          <p:cNvPr id="2" name="Date Placeholder 1">
            <a:extLst>
              <a:ext uri="{FF2B5EF4-FFF2-40B4-BE49-F238E27FC236}">
                <a16:creationId xmlns:a16="http://schemas.microsoft.com/office/drawing/2014/main" id="{2B90F099-8EF6-9C6C-8E2A-C575F2C80104}"/>
              </a:ext>
            </a:extLst>
          </p:cNvPr>
          <p:cNvSpPr>
            <a:spLocks noGrp="1"/>
          </p:cNvSpPr>
          <p:nvPr>
            <p:ph type="dt" sz="half" idx="10"/>
          </p:nvPr>
        </p:nvSpPr>
        <p:spPr/>
        <p:txBody>
          <a:bodyPr/>
          <a:lstStyle/>
          <a:p>
            <a:r>
              <a:rPr lang="en-US"/>
              <a:t>www.infragroup.co.in</a:t>
            </a:r>
            <a:endParaRPr lang="en-IN" dirty="0"/>
          </a:p>
        </p:txBody>
      </p:sp>
      <p:sp>
        <p:nvSpPr>
          <p:cNvPr id="3" name="Slide Number Placeholder 2">
            <a:extLst>
              <a:ext uri="{FF2B5EF4-FFF2-40B4-BE49-F238E27FC236}">
                <a16:creationId xmlns:a16="http://schemas.microsoft.com/office/drawing/2014/main" id="{6810BC19-C846-9CF4-FD8D-5A15E90EB61C}"/>
              </a:ext>
            </a:extLst>
          </p:cNvPr>
          <p:cNvSpPr>
            <a:spLocks noGrp="1"/>
          </p:cNvSpPr>
          <p:nvPr>
            <p:ph type="sldNum" sz="quarter" idx="12"/>
          </p:nvPr>
        </p:nvSpPr>
        <p:spPr/>
        <p:txBody>
          <a:bodyPr/>
          <a:lstStyle/>
          <a:p>
            <a:pPr algn="r"/>
            <a:r>
              <a:rPr lang="en-IN" b="0" dirty="0"/>
              <a:t>34 </a:t>
            </a:r>
            <a:r>
              <a:rPr lang="en-IN" dirty="0"/>
              <a:t> </a:t>
            </a:r>
          </a:p>
        </p:txBody>
      </p:sp>
      <p:sp>
        <p:nvSpPr>
          <p:cNvPr id="8" name="4-Point Star 5">
            <a:extLst>
              <a:ext uri="{FF2B5EF4-FFF2-40B4-BE49-F238E27FC236}">
                <a16:creationId xmlns:a16="http://schemas.microsoft.com/office/drawing/2014/main" id="{46859ACE-0C4E-AD36-8C20-860B4BE737A8}"/>
              </a:ext>
            </a:extLst>
          </p:cNvPr>
          <p:cNvSpPr/>
          <p:nvPr/>
        </p:nvSpPr>
        <p:spPr>
          <a:xfrm>
            <a:off x="1958486" y="1822952"/>
            <a:ext cx="288000" cy="288000"/>
          </a:xfrm>
          <a:prstGeom prst="star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4-Point Star 6">
            <a:extLst>
              <a:ext uri="{FF2B5EF4-FFF2-40B4-BE49-F238E27FC236}">
                <a16:creationId xmlns:a16="http://schemas.microsoft.com/office/drawing/2014/main" id="{F6BC0143-670E-38C9-3B67-ED68B1E264ED}"/>
              </a:ext>
            </a:extLst>
          </p:cNvPr>
          <p:cNvSpPr/>
          <p:nvPr/>
        </p:nvSpPr>
        <p:spPr>
          <a:xfrm>
            <a:off x="1508047" y="1951039"/>
            <a:ext cx="616518" cy="616518"/>
          </a:xfrm>
          <a:prstGeom prst="star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3_Para_Value">
            <a:extLst>
              <a:ext uri="{FF2B5EF4-FFF2-40B4-BE49-F238E27FC236}">
                <a16:creationId xmlns:a16="http://schemas.microsoft.com/office/drawing/2014/main" id="{042C4E87-587E-D9C1-A326-33446C567E0A}"/>
              </a:ext>
            </a:extLst>
          </p:cNvPr>
          <p:cNvSpPr/>
          <p:nvPr/>
        </p:nvSpPr>
        <p:spPr>
          <a:xfrm>
            <a:off x="1830390" y="2307916"/>
            <a:ext cx="3311160" cy="255454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002060"/>
                </a:solidFill>
                <a:effectLst/>
                <a:uLnTx/>
                <a:uFillTx/>
                <a:latin typeface="+mj-lt"/>
                <a:ea typeface="+mn-ea"/>
                <a:cs typeface="+mn-cs"/>
              </a:rPr>
              <a:t>Thank You</a:t>
            </a:r>
          </a:p>
        </p:txBody>
      </p:sp>
      <p:sp>
        <p:nvSpPr>
          <p:cNvPr id="11" name="4-Point Star 3">
            <a:extLst>
              <a:ext uri="{FF2B5EF4-FFF2-40B4-BE49-F238E27FC236}">
                <a16:creationId xmlns:a16="http://schemas.microsoft.com/office/drawing/2014/main" id="{DAD2643A-8CD7-9BB9-ADC3-FF0736EB3FE7}"/>
              </a:ext>
            </a:extLst>
          </p:cNvPr>
          <p:cNvSpPr/>
          <p:nvPr/>
        </p:nvSpPr>
        <p:spPr>
          <a:xfrm>
            <a:off x="5046086" y="662552"/>
            <a:ext cx="284600" cy="284600"/>
          </a:xfrm>
          <a:prstGeom prst="star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3C1FB7C4-C102-2064-3B8D-0F5F26FE4577}"/>
              </a:ext>
            </a:extLst>
          </p:cNvPr>
          <p:cNvSpPr/>
          <p:nvPr/>
        </p:nvSpPr>
        <p:spPr>
          <a:xfrm>
            <a:off x="7549024" y="3410659"/>
            <a:ext cx="2745255" cy="41563"/>
          </a:xfrm>
          <a:prstGeom prst="rect">
            <a:avLst/>
          </a:prstGeom>
          <a:gradFill>
            <a:gsLst>
              <a:gs pos="0">
                <a:srgbClr val="A0BB31"/>
              </a:gs>
              <a:gs pos="100000">
                <a:srgbClr val="00843B"/>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58" name="Group 57">
            <a:extLst>
              <a:ext uri="{FF2B5EF4-FFF2-40B4-BE49-F238E27FC236}">
                <a16:creationId xmlns:a16="http://schemas.microsoft.com/office/drawing/2014/main" id="{882789FA-86EF-3EA6-80E1-47D54DBF1D0C}"/>
              </a:ext>
            </a:extLst>
          </p:cNvPr>
          <p:cNvGrpSpPr/>
          <p:nvPr/>
        </p:nvGrpSpPr>
        <p:grpSpPr>
          <a:xfrm>
            <a:off x="6509639" y="3609622"/>
            <a:ext cx="384543" cy="370361"/>
            <a:chOff x="10175818" y="5268771"/>
            <a:chExt cx="588827" cy="588827"/>
          </a:xfrm>
        </p:grpSpPr>
        <p:sp>
          <p:nvSpPr>
            <p:cNvPr id="61" name="Oval 60">
              <a:extLst>
                <a:ext uri="{FF2B5EF4-FFF2-40B4-BE49-F238E27FC236}">
                  <a16:creationId xmlns:a16="http://schemas.microsoft.com/office/drawing/2014/main" id="{140753E1-AC9A-47EB-CA2D-FA9ECFEE6407}"/>
                </a:ext>
              </a:extLst>
            </p:cNvPr>
            <p:cNvSpPr/>
            <p:nvPr/>
          </p:nvSpPr>
          <p:spPr>
            <a:xfrm>
              <a:off x="10175818" y="5268771"/>
              <a:ext cx="588827" cy="588827"/>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2" name="Picture 61">
              <a:extLst>
                <a:ext uri="{FF2B5EF4-FFF2-40B4-BE49-F238E27FC236}">
                  <a16:creationId xmlns:a16="http://schemas.microsoft.com/office/drawing/2014/main" id="{A2B9B073-922A-6105-A3FD-2E1F527D0A47}"/>
                </a:ext>
              </a:extLst>
            </p:cNvPr>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0314155" y="5394495"/>
              <a:ext cx="337378" cy="337378"/>
            </a:xfrm>
            <a:prstGeom prst="rect">
              <a:avLst/>
            </a:prstGeom>
          </p:spPr>
        </p:pic>
      </p:grpSp>
      <p:sp>
        <p:nvSpPr>
          <p:cNvPr id="59" name="TextBox 58">
            <a:extLst>
              <a:ext uri="{FF2B5EF4-FFF2-40B4-BE49-F238E27FC236}">
                <a16:creationId xmlns:a16="http://schemas.microsoft.com/office/drawing/2014/main" id="{A081189C-C4F3-A75C-16A4-66B3FC03D481}"/>
              </a:ext>
            </a:extLst>
          </p:cNvPr>
          <p:cNvSpPr txBox="1"/>
          <p:nvPr/>
        </p:nvSpPr>
        <p:spPr>
          <a:xfrm>
            <a:off x="6887127" y="3495723"/>
            <a:ext cx="4069048" cy="523220"/>
          </a:xfrm>
          <a:prstGeom prst="rect">
            <a:avLst/>
          </a:prstGeom>
          <a:noFill/>
        </p:spPr>
        <p:txBody>
          <a:bodyPr wrap="square" rtlCol="0">
            <a:spAutoFit/>
          </a:bodyPr>
          <a:lstStyle/>
          <a:p>
            <a:r>
              <a:rPr lang="en-IN" sz="2800" b="1" dirty="0">
                <a:solidFill>
                  <a:srgbClr val="002060"/>
                </a:solidFill>
              </a:rPr>
              <a:t>contact@infragroup.co.in</a:t>
            </a:r>
          </a:p>
        </p:txBody>
      </p:sp>
      <p:sp>
        <p:nvSpPr>
          <p:cNvPr id="60" name="TextBox 59">
            <a:extLst>
              <a:ext uri="{FF2B5EF4-FFF2-40B4-BE49-F238E27FC236}">
                <a16:creationId xmlns:a16="http://schemas.microsoft.com/office/drawing/2014/main" id="{A081189C-C4F3-A75C-16A4-66B3FC03D481}"/>
              </a:ext>
            </a:extLst>
          </p:cNvPr>
          <p:cNvSpPr txBox="1"/>
          <p:nvPr/>
        </p:nvSpPr>
        <p:spPr>
          <a:xfrm>
            <a:off x="7478458" y="2882682"/>
            <a:ext cx="2886386" cy="461665"/>
          </a:xfrm>
          <a:prstGeom prst="rect">
            <a:avLst/>
          </a:prstGeom>
          <a:noFill/>
        </p:spPr>
        <p:txBody>
          <a:bodyPr wrap="square" rtlCol="0">
            <a:spAutoFit/>
          </a:bodyPr>
          <a:lstStyle/>
          <a:p>
            <a:pPr algn="ctr"/>
            <a:r>
              <a:rPr lang="en-US" sz="2400" dirty="0"/>
              <a:t>write to us at</a:t>
            </a:r>
            <a:endParaRPr lang="en-IN" sz="2400" dirty="0"/>
          </a:p>
        </p:txBody>
      </p:sp>
    </p:spTree>
    <p:extLst>
      <p:ext uri="{BB962C8B-B14F-4D97-AF65-F5344CB8AC3E}">
        <p14:creationId xmlns:p14="http://schemas.microsoft.com/office/powerpoint/2010/main" val="255752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13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00"/>
                                        <p:tgtEl>
                                          <p:spTgt spid="11"/>
                                        </p:tgtEl>
                                      </p:cBhvr>
                                    </p:animEffect>
                                  </p:childTnLst>
                                </p:cTn>
                              </p:par>
                              <p:par>
                                <p:cTn id="8" presetID="0" presetClass="path" presetSubtype="0" accel="50000" decel="50000" fill="hold" grpId="0" nodeType="withEffect">
                                  <p:stCondLst>
                                    <p:cond delay="1500"/>
                                  </p:stCondLst>
                                  <p:childTnLst>
                                    <p:animMotion origin="layout" path="M -0.00417 0.0044 C -0.01562 -0.02685 -0.09075 -0.08102 -0.1276 -0.09213 C -0.18711 -0.1 -0.25716 -0.0287 -0.28841 0.01945 C -0.30651 0.04861 -0.33594 0.14375 -0.33724 0.20671 C -0.34323 0.25926 -0.35039 0.34815 -0.30013 0.49931 " pathEditMode="relative" rAng="0" ptsTypes="AAAAA">
                                      <p:cBhvr>
                                        <p:cTn id="9" dur="5000" fill="hold"/>
                                        <p:tgtEl>
                                          <p:spTgt spid="11"/>
                                        </p:tgtEl>
                                        <p:attrNameLst>
                                          <p:attrName>ppt_x</p:attrName>
                                          <p:attrName>ppt_y</p:attrName>
                                        </p:attrNameLst>
                                      </p:cBhvr>
                                      <p:rCtr x="-16875" y="19884"/>
                                    </p:animMotion>
                                  </p:childTnLst>
                                </p:cTn>
                              </p:par>
                              <p:par>
                                <p:cTn id="10" presetID="10" presetClass="entr" presetSubtype="0" fill="hold" grpId="1"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300"/>
                                        <p:tgtEl>
                                          <p:spTgt spid="8"/>
                                        </p:tgtEl>
                                      </p:cBhvr>
                                    </p:animEffect>
                                  </p:childTnLst>
                                </p:cTn>
                              </p:par>
                              <p:par>
                                <p:cTn id="13" presetID="0" presetClass="path" presetSubtype="0" accel="50000" decel="50000" fill="hold" grpId="0" nodeType="withEffect">
                                  <p:stCondLst>
                                    <p:cond delay="1500"/>
                                  </p:stCondLst>
                                  <p:childTnLst>
                                    <p:animMotion origin="layout" path="M 0.27799 -0.02084 C 0.26797 -0.05463 0.25117 -0.08796 0.23568 -0.11713 C 0.22604 -0.13634 0.18502 -0.18241 0.15807 -0.1963 C 0.13346 -0.20695 0.09987 -0.20278 0.07031 -0.19051 C 0.05364 -0.18125 0.00768 -0.12037 -0.01875 -0.08611 " pathEditMode="relative" rAng="7020000" ptsTypes="AAAAA">
                                      <p:cBhvr>
                                        <p:cTn id="14" dur="5000" fill="hold"/>
                                        <p:tgtEl>
                                          <p:spTgt spid="8"/>
                                        </p:tgtEl>
                                        <p:attrNameLst>
                                          <p:attrName>ppt_x</p:attrName>
                                          <p:attrName>ppt_y</p:attrName>
                                        </p:attrNameLst>
                                      </p:cBhvr>
                                      <p:rCtr x="-14010" y="-6111"/>
                                    </p:animMotion>
                                  </p:childTnLst>
                                </p:cTn>
                              </p:par>
                              <p:par>
                                <p:cTn id="15" presetID="10" presetClass="entr" presetSubtype="0" fill="hold" grpId="1" nodeType="withEffect">
                                  <p:stCondLst>
                                    <p:cond delay="13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300"/>
                                        <p:tgtEl>
                                          <p:spTgt spid="9"/>
                                        </p:tgtEl>
                                      </p:cBhvr>
                                    </p:animEffect>
                                  </p:childTnLst>
                                </p:cTn>
                              </p:par>
                              <p:par>
                                <p:cTn id="18" presetID="22" presetClass="entr" presetSubtype="4"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1000"/>
                                        <p:tgtEl>
                                          <p:spTgt spid="15"/>
                                        </p:tgtEl>
                                      </p:cBhvr>
                                    </p:animEffect>
                                  </p:childTnLst>
                                </p:cTn>
                              </p:par>
                              <p:par>
                                <p:cTn id="21" presetID="0" presetClass="path" presetSubtype="0" accel="50000" decel="50000" fill="hold" grpId="0" nodeType="withEffect">
                                  <p:stCondLst>
                                    <p:cond delay="1500"/>
                                  </p:stCondLst>
                                  <p:childTnLst>
                                    <p:animMotion origin="layout" path="M -0.0668 -0.21111 C -0.09154 -0.17431 -0.12891 -0.07569 -0.13789 0.06759 C -0.1332 0.19167 -0.11224 0.30787 -0.08294 0.35787 C -0.0599 0.40232 0.00065 0.45787 0.03099 0.47107 C 0.08255 0.49282 0.13893 0.48079 0.19778 0.42269 " pathEditMode="relative" rAng="14220000" ptsTypes="AAAAA">
                                      <p:cBhvr>
                                        <p:cTn id="22" dur="5000" fill="hold"/>
                                        <p:tgtEl>
                                          <p:spTgt spid="9"/>
                                        </p:tgtEl>
                                        <p:attrNameLst>
                                          <p:attrName>ppt_x</p:attrName>
                                          <p:attrName>ppt_y</p:attrName>
                                        </p:attrNameLst>
                                      </p:cBhvr>
                                      <p:rCtr x="5260" y="40903"/>
                                    </p:animMotion>
                                  </p:childTnLst>
                                </p:cTn>
                              </p:par>
                              <p:par>
                                <p:cTn id="23" presetID="53" presetClass="entr" presetSubtype="16" fill="hold" grpId="0" nodeType="withEffect">
                                  <p:stCondLst>
                                    <p:cond delay="48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400" fill="hold"/>
                                        <p:tgtEl>
                                          <p:spTgt spid="10"/>
                                        </p:tgtEl>
                                        <p:attrNameLst>
                                          <p:attrName>ppt_w</p:attrName>
                                        </p:attrNameLst>
                                      </p:cBhvr>
                                      <p:tavLst>
                                        <p:tav tm="0">
                                          <p:val>
                                            <p:fltVal val="0"/>
                                          </p:val>
                                        </p:tav>
                                        <p:tav tm="100000">
                                          <p:val>
                                            <p:strVal val="#ppt_w"/>
                                          </p:val>
                                        </p:tav>
                                      </p:tavLst>
                                    </p:anim>
                                    <p:anim calcmode="lin" valueType="num">
                                      <p:cBhvr>
                                        <p:cTn id="26" dur="1400" fill="hold"/>
                                        <p:tgtEl>
                                          <p:spTgt spid="10"/>
                                        </p:tgtEl>
                                        <p:attrNameLst>
                                          <p:attrName>ppt_h</p:attrName>
                                        </p:attrNameLst>
                                      </p:cBhvr>
                                      <p:tavLst>
                                        <p:tav tm="0">
                                          <p:val>
                                            <p:fltVal val="0"/>
                                          </p:val>
                                        </p:tav>
                                        <p:tav tm="100000">
                                          <p:val>
                                            <p:strVal val="#ppt_h"/>
                                          </p:val>
                                        </p:tav>
                                      </p:tavLst>
                                    </p:anim>
                                    <p:animEffect transition="in" filter="fade">
                                      <p:cBhvr>
                                        <p:cTn id="27" dur="1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p:bldP spid="11" grpId="0" animBg="1"/>
      <p:bldP spid="11"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473.1,&quot;left&quot;:18.35,&quot;top&quot;:29.5,&quot;width&quot;:857.65}"/>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272.0683464566929,&quot;left&quot;:236.61992125984253,&quot;top&quot;:157.93905511811025,&quot;width&quot;:686.6274015748031}"/>
</p:tagLst>
</file>

<file path=ppt/theme/theme1.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13149</TotalTime>
  <Words>1878</Words>
  <Application>Microsoft Office PowerPoint</Application>
  <PresentationFormat>Widescreen</PresentationFormat>
  <Paragraphs>321</Paragraphs>
  <Slides>33</Slides>
  <Notes>10</Notes>
  <HiddenSlides>0</HiddenSlides>
  <MMClips>0</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33</vt:i4>
      </vt:variant>
    </vt:vector>
  </HeadingPairs>
  <TitlesOfParts>
    <vt:vector size="46" baseType="lpstr">
      <vt:lpstr>Arial</vt:lpstr>
      <vt:lpstr>Calibri</vt:lpstr>
      <vt:lpstr>Calibri Light</vt:lpstr>
      <vt:lpstr>Cambria</vt:lpstr>
      <vt:lpstr>Open Sans</vt:lpstr>
      <vt:lpstr>Wingdings</vt:lpstr>
      <vt:lpstr>5_Custom Design</vt:lpstr>
      <vt:lpstr>1_Office Theme</vt:lpstr>
      <vt:lpstr>4_Custom Design</vt:lpstr>
      <vt:lpstr>3_Custom Design</vt:lpstr>
      <vt:lpstr>1_Custom Design</vt:lpstr>
      <vt:lpstr>2_Custom Design</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Bhagyashri Vanmane</dc:creator>
  <cp:lastModifiedBy>Murali Pradhan</cp:lastModifiedBy>
  <cp:revision>408</cp:revision>
  <dcterms:created xsi:type="dcterms:W3CDTF">2025-09-10T00:19:00Z</dcterms:created>
  <dcterms:modified xsi:type="dcterms:W3CDTF">2026-01-05T13:01:14Z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44A99C6E1D9944FEB51E74BF6C72A041_13</vt:lpwstr>
  </property>
  <property fmtid="{D5CDD505-2E9C-101B-9397-08002B2CF9AE}" pid="3" name="KSOProductBuildVer">
    <vt:lpwstr>1033-12.2.0.23131</vt:lpwstr>
  </property>
</Properties>
</file>